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58"/>
  </p:notesMasterIdLst>
  <p:handoutMasterIdLst>
    <p:handoutMasterId r:id="rId59"/>
  </p:handout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303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292" r:id="rId5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A0192E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0" autoAdjust="0"/>
    <p:restoredTop sz="99728" autoAdjust="0"/>
  </p:normalViewPr>
  <p:slideViewPr>
    <p:cSldViewPr snapToGrid="0">
      <p:cViewPr varScale="1">
        <p:scale>
          <a:sx n="82" d="100"/>
          <a:sy n="82" d="100"/>
        </p:scale>
        <p:origin x="82" y="144"/>
      </p:cViewPr>
      <p:guideLst>
        <p:guide orient="horz" pos="2160"/>
        <p:guide pos="288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909B4-0034-084A-82BA-DE59354427DE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EE3B6-A6CF-1B42-910E-8E290E739F0F}" type="datetime1">
              <a:rPr lang="en-US" smtClean="0"/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86482f6ce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86482f6ce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786482f6ce_1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86482f6ce_1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86482f6ce_1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786482f6ce_1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5948ab2dc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5948ab2dc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a5948ab2dc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5948ab2dc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5948ab2dc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a5948ab2dc_1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5948ab2dc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5948ab2dc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a5948ab2dc_1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5948ab2dc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5948ab2dc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a5948ab2dc_2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5948ab2dc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5948ab2dc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a5948ab2dc_1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5948ab2dc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5948ab2dc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a5948ab2dc_2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86482f6ce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86482f6ce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786482f6ce_1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5948ab2dc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5948ab2dc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a5948ab2dc_2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5948ab2dc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5948ab2dc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a5948ab2dc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5948ab2dc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a5948ab2dc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a5948ab2dc_2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86482f6ce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86482f6ce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786482f6ce_1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5948ab2dc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5948ab2dc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a5948ab2dc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86482f6c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86482f6c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786482f6ce_1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5948ab2dc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5948ab2dc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a5948ab2dc_2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5948ab2dc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5948ab2dc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a5948ab2dc_2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86482f6c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86482f6c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786482f6ce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86482f6ce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86482f6ce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786482f6ce_1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05127238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05127238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b051272384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ecf90eb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ecf90eb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aecf90ebd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6482f6c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6482f6c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786482f6ce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86482f6c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86482f6ce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786482f6ce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86482f6c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86482f6ce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786482f6ce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86482f6ce_1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86482f6ce_1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786482f6ce_1_2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6482f6ce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6482f6ce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786482f6ce_1_2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86482f6c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86482f6c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786482f6ce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86482f6ce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786482f6ce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786482f6ce_1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86482f6c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86482f6c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786482f6ce_1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b051272384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b051272384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b051272384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86482f6ce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86482f6ce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786482f6ce_1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5948ab2dc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5948ab2dc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a5948ab2dc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86482f6ce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86482f6ce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786482f6ce_1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b051272384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b051272384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b051272384_1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b051272384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b051272384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b051272384_1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86482f6ce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86482f6ce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786482f6ce_1_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86482f6ce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86482f6ce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786482f6ce_1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86482f6ce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86482f6ce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786482f6ce_1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ecf90ebd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aecf90ebd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aecf90ebd5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5948ab2d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a5948ab2d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5948ab2d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a5948ab2d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5948ab2d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5948ab2dc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a5948ab2dc_1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86482f6ce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86482f6ce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786482f6ce_1_2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1" name="Rectangle 20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8726"/>
            <a:ext cx="11585731" cy="438516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6479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972630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8248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2"/>
            <a:ext cx="11585731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709352"/>
            <a:ext cx="561794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59098" y="1709352"/>
            <a:ext cx="5691148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112109"/>
            <a:ext cx="11585731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4002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1_Subhead w/ Bulle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051272384_2_485"/>
          <p:cNvSpPr txBox="1">
            <a:spLocks noGrp="1"/>
          </p:cNvSpPr>
          <p:nvPr>
            <p:ph type="body" idx="1"/>
          </p:nvPr>
        </p:nvSpPr>
        <p:spPr>
          <a:xfrm>
            <a:off x="302605" y="1708726"/>
            <a:ext cx="11585700" cy="4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gb051272384_2_485"/>
          <p:cNvSpPr txBox="1">
            <a:spLocks noGrp="1"/>
          </p:cNvSpPr>
          <p:nvPr>
            <p:ph type="sldNum" idx="12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gb051272384_2_485"/>
          <p:cNvSpPr txBox="1">
            <a:spLocks noGrp="1"/>
          </p:cNvSpPr>
          <p:nvPr>
            <p:ph type="title"/>
          </p:nvPr>
        </p:nvSpPr>
        <p:spPr>
          <a:xfrm>
            <a:off x="302605" y="418354"/>
            <a:ext cx="97353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gb051272384_2_485"/>
          <p:cNvSpPr txBox="1">
            <a:spLocks noGrp="1"/>
          </p:cNvSpPr>
          <p:nvPr>
            <p:ph type="body" idx="2"/>
          </p:nvPr>
        </p:nvSpPr>
        <p:spPr>
          <a:xfrm>
            <a:off x="302606" y="1006103"/>
            <a:ext cx="97647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7211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824" y="-1"/>
            <a:ext cx="9144001" cy="6858001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825" y="0"/>
            <a:ext cx="9143999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465" y="0"/>
            <a:ext cx="9103360" cy="682752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18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9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Subhead w/ Bulle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051272384_2_485"/>
          <p:cNvSpPr txBox="1">
            <a:spLocks noGrp="1"/>
          </p:cNvSpPr>
          <p:nvPr>
            <p:ph type="body" idx="1"/>
          </p:nvPr>
        </p:nvSpPr>
        <p:spPr>
          <a:xfrm>
            <a:off x="302605" y="1708726"/>
            <a:ext cx="11585700" cy="4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gb051272384_2_485"/>
          <p:cNvSpPr txBox="1">
            <a:spLocks noGrp="1"/>
          </p:cNvSpPr>
          <p:nvPr>
            <p:ph type="sldNum" idx="12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gb051272384_2_485"/>
          <p:cNvSpPr txBox="1">
            <a:spLocks noGrp="1"/>
          </p:cNvSpPr>
          <p:nvPr>
            <p:ph type="title"/>
          </p:nvPr>
        </p:nvSpPr>
        <p:spPr>
          <a:xfrm>
            <a:off x="302605" y="418354"/>
            <a:ext cx="97353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gb051272384_2_485"/>
          <p:cNvSpPr txBox="1">
            <a:spLocks noGrp="1"/>
          </p:cNvSpPr>
          <p:nvPr>
            <p:ph type="body" idx="2"/>
          </p:nvPr>
        </p:nvSpPr>
        <p:spPr>
          <a:xfrm>
            <a:off x="302606" y="1006103"/>
            <a:ext cx="97647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0087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Subhead w/ Bulle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051272384_2_485"/>
          <p:cNvSpPr txBox="1">
            <a:spLocks noGrp="1"/>
          </p:cNvSpPr>
          <p:nvPr>
            <p:ph type="body" idx="1"/>
          </p:nvPr>
        </p:nvSpPr>
        <p:spPr>
          <a:xfrm>
            <a:off x="302605" y="1708726"/>
            <a:ext cx="11585700" cy="4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gb051272384_2_485"/>
          <p:cNvSpPr txBox="1">
            <a:spLocks noGrp="1"/>
          </p:cNvSpPr>
          <p:nvPr>
            <p:ph type="sldNum" idx="12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gb051272384_2_485"/>
          <p:cNvSpPr txBox="1">
            <a:spLocks noGrp="1"/>
          </p:cNvSpPr>
          <p:nvPr>
            <p:ph type="title"/>
          </p:nvPr>
        </p:nvSpPr>
        <p:spPr>
          <a:xfrm>
            <a:off x="302605" y="418354"/>
            <a:ext cx="97353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gb051272384_2_485"/>
          <p:cNvSpPr txBox="1">
            <a:spLocks noGrp="1"/>
          </p:cNvSpPr>
          <p:nvPr>
            <p:ph type="body" idx="2"/>
          </p:nvPr>
        </p:nvSpPr>
        <p:spPr>
          <a:xfrm>
            <a:off x="302606" y="1006103"/>
            <a:ext cx="97647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6364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2237110"/>
            <a:ext cx="11737153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4919822"/>
            <a:ext cx="12188825" cy="19381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88825" cy="4895273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5545997"/>
            <a:ext cx="10510190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1" y="4875418"/>
            <a:ext cx="12188825" cy="1238113"/>
            <a:chOff x="0" y="6662"/>
            <a:chExt cx="9144000" cy="92882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3018" r="68665"/>
            <a:stretch/>
          </p:blipFill>
          <p:spPr>
            <a:xfrm>
              <a:off x="8323018" y="6662"/>
              <a:ext cx="588774" cy="92882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1552" y="1570618"/>
            <a:ext cx="10227600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412102" y="5206138"/>
            <a:ext cx="7419101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21" y="1561545"/>
            <a:ext cx="743664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090865" y="4701328"/>
            <a:ext cx="743664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882117" y="1578919"/>
            <a:ext cx="5006220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82118" y="5766677"/>
            <a:ext cx="5006219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8920"/>
            <a:ext cx="5654546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54517" y="1573230"/>
            <a:ext cx="246843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61927" y="1573230"/>
            <a:ext cx="2452019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754517" y="3914119"/>
            <a:ext cx="246843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61927" y="3914119"/>
            <a:ext cx="2452019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2055"/>
            <a:ext cx="5654546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19232" y="1578919"/>
            <a:ext cx="6075064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10381" y="3690748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510381" y="1578920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605955" y="1572055"/>
            <a:ext cx="2292963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9232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9836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3535724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825" y="0"/>
            <a:ext cx="5334000" cy="682752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5" name="Rectangle 2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829448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30052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305502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302605" y="1585784"/>
            <a:ext cx="1130579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8906" y="1578920"/>
            <a:ext cx="562179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8904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6228651" y="1572054"/>
            <a:ext cx="5622210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229065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" y="5092180"/>
            <a:ext cx="12188825" cy="1765820"/>
            <a:chOff x="-1" y="5092180"/>
            <a:chExt cx="12188825" cy="176582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8129945" y="5092180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" y="5092922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" y="5128391"/>
              <a:ext cx="12188825" cy="17296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828324" y="5240939"/>
            <a:ext cx="8532178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7528" y="678405"/>
            <a:ext cx="3580638" cy="3059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1521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94" y="0"/>
            <a:ext cx="5362631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194" y="0"/>
            <a:ext cx="5362631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4" name="Rectangle 23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714" y="1196775"/>
            <a:ext cx="5199888" cy="566928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6773094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4" y="3496385"/>
            <a:ext cx="6753633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</a:t>
            </a:r>
            <a:br>
              <a:rPr lang="en-US" dirty="0"/>
            </a:br>
            <a:r>
              <a:rPr lang="en-US" dirty="0"/>
              <a:t>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2" y="2155151"/>
            <a:ext cx="8529783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6" name="Rectangle 15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ield">
  <p:cSld name="1_Shield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gb051272384_2_472" descr="shie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7714" y="1196775"/>
            <a:ext cx="5199888" cy="566928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gb051272384_2_472"/>
          <p:cNvSpPr txBox="1">
            <a:spLocks noGrp="1"/>
          </p:cNvSpPr>
          <p:nvPr>
            <p:ph type="body" idx="1"/>
          </p:nvPr>
        </p:nvSpPr>
        <p:spPr>
          <a:xfrm>
            <a:off x="216054" y="4829299"/>
            <a:ext cx="67731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gb051272384_2_472"/>
          <p:cNvSpPr txBox="1">
            <a:spLocks noGrp="1"/>
          </p:cNvSpPr>
          <p:nvPr>
            <p:ph type="body" idx="2"/>
          </p:nvPr>
        </p:nvSpPr>
        <p:spPr>
          <a:xfrm>
            <a:off x="226634" y="3496385"/>
            <a:ext cx="67536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gb051272384_2_472"/>
          <p:cNvSpPr txBox="1">
            <a:spLocks noGrp="1"/>
          </p:cNvSpPr>
          <p:nvPr>
            <p:ph type="body" idx="3"/>
          </p:nvPr>
        </p:nvSpPr>
        <p:spPr>
          <a:xfrm>
            <a:off x="226632" y="2155151"/>
            <a:ext cx="85299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9" name="Google Shape;59;gb051272384_2_472"/>
          <p:cNvGrpSpPr/>
          <p:nvPr/>
        </p:nvGrpSpPr>
        <p:grpSpPr>
          <a:xfrm>
            <a:off x="-122" y="17762"/>
            <a:ext cx="12188946" cy="742"/>
            <a:chOff x="-122" y="1761975"/>
            <a:chExt cx="12188946" cy="742"/>
          </a:xfrm>
        </p:grpSpPr>
        <p:cxnSp>
          <p:nvCxnSpPr>
            <p:cNvPr id="60" name="Google Shape;60;gb051272384_2_472"/>
            <p:cNvCxnSpPr/>
            <p:nvPr/>
          </p:nvCxnSpPr>
          <p:spPr>
            <a:xfrm rot="10800000">
              <a:off x="-122" y="1761975"/>
              <a:ext cx="4059000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gb051272384_2_472"/>
            <p:cNvCxnSpPr/>
            <p:nvPr/>
          </p:nvCxnSpPr>
          <p:spPr>
            <a:xfrm rot="10800000">
              <a:off x="4058824" y="1762717"/>
              <a:ext cx="8130000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62" name="Google Shape;62;gb051272384_2_4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gb051272384_2_472"/>
          <p:cNvGrpSpPr/>
          <p:nvPr/>
        </p:nvGrpSpPr>
        <p:grpSpPr>
          <a:xfrm>
            <a:off x="-122" y="6406187"/>
            <a:ext cx="12188946" cy="451800"/>
            <a:chOff x="-122" y="6406187"/>
            <a:chExt cx="12188946" cy="451800"/>
          </a:xfrm>
        </p:grpSpPr>
        <p:sp>
          <p:nvSpPr>
            <p:cNvPr id="64" name="Google Shape;64;gb051272384_2_472"/>
            <p:cNvSpPr/>
            <p:nvPr/>
          </p:nvSpPr>
          <p:spPr>
            <a:xfrm>
              <a:off x="-1" y="6406187"/>
              <a:ext cx="12188700" cy="451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5" name="Google Shape;65;gb051272384_2_472"/>
            <p:cNvCxnSpPr/>
            <p:nvPr/>
          </p:nvCxnSpPr>
          <p:spPr>
            <a:xfrm rot="10800000">
              <a:off x="-122" y="6412992"/>
              <a:ext cx="4059000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66;gb051272384_2_472"/>
            <p:cNvCxnSpPr/>
            <p:nvPr/>
          </p:nvCxnSpPr>
          <p:spPr>
            <a:xfrm rot="10800000">
              <a:off x="4058824" y="6413734"/>
              <a:ext cx="8130000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88629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2.emf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.emf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2.emf"/><Relationship Id="rId5" Type="http://schemas.openxmlformats.org/officeDocument/2006/relationships/image" Target="../media/image2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  <p:sldLayoutId id="2147483806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9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3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  <p:sldLayoutId id="2147483807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  <p:sldLayoutId id="2147483808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8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/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en.wikipedia.org/wiki/Statistical_model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en.wikipedia.org/wiki/Dependent_variable" TargetMode="External"/><Relationship Id="rId5" Type="http://schemas.openxmlformats.org/officeDocument/2006/relationships/hyperlink" Target="https://en.wikipedia.org/wiki/Binary_variable" TargetMode="External"/><Relationship Id="rId4" Type="http://schemas.openxmlformats.org/officeDocument/2006/relationships/hyperlink" Target="https://en.wikipedia.org/wiki/Logistic_function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chine_learnin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0.png"/><Relationship Id="rId5" Type="http://schemas.openxmlformats.org/officeDocument/2006/relationships/hyperlink" Target="https://en.wikipedia.org/wiki/Decision_tree_learning" TargetMode="External"/><Relationship Id="rId4" Type="http://schemas.openxmlformats.org/officeDocument/2006/relationships/hyperlink" Target="https://en.wikipedia.org/wiki/Ensemble_learni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hmedlahlou/accidents-in-france-from-2005-to-201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body" idx="1"/>
          </p:nvPr>
        </p:nvSpPr>
        <p:spPr>
          <a:xfrm>
            <a:off x="216054" y="4829299"/>
            <a:ext cx="6773094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/>
              <a:t>Presented by:</a:t>
            </a:r>
            <a:endParaRPr b="1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Prajwal Prakash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Manasa Geemarahalli Prakash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Devangi Rajput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body" idx="3"/>
          </p:nvPr>
        </p:nvSpPr>
        <p:spPr>
          <a:xfrm>
            <a:off x="226624" y="2155150"/>
            <a:ext cx="101604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3300"/>
              <a:t>Predicting the severity of accidents in France - 2005 to 2016</a:t>
            </a:r>
            <a:endParaRPr sz="3300"/>
          </a:p>
        </p:txBody>
      </p:sp>
      <p:sp>
        <p:nvSpPr>
          <p:cNvPr id="86" name="Google Shape;86;p1"/>
          <p:cNvSpPr txBox="1">
            <a:spLocks noGrp="1"/>
          </p:cNvSpPr>
          <p:nvPr>
            <p:ph type="body" idx="2"/>
          </p:nvPr>
        </p:nvSpPr>
        <p:spPr>
          <a:xfrm>
            <a:off x="226634" y="3496385"/>
            <a:ext cx="6753633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045"/>
              <a:buFont typeface="Arial"/>
              <a:buNone/>
            </a:pPr>
            <a:r>
              <a:rPr lang="en-US" sz="21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CS-513 : Knowledge Discovery &amp; Data Mining</a:t>
            </a:r>
            <a:endParaRPr sz="21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045"/>
              <a:buFont typeface="Arial"/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Fall 2020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86482f6ce_1_2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u="sng"/>
              <a:t>Users:(12 Attributes)</a:t>
            </a:r>
            <a:endParaRPr sz="18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61" name="Google Shape;161;g786482f6ce_1_2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786482f6ce_1_229"/>
          <p:cNvSpPr txBox="1">
            <a:spLocks noGrp="1"/>
          </p:cNvSpPr>
          <p:nvPr>
            <p:ph type="title"/>
          </p:nvPr>
        </p:nvSpPr>
        <p:spPr>
          <a:xfrm>
            <a:off x="75" y="265950"/>
            <a:ext cx="121887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4000"/>
              <a:t>Attribute details</a:t>
            </a:r>
            <a:endParaRPr/>
          </a:p>
        </p:txBody>
      </p:sp>
      <p:pic>
        <p:nvPicPr>
          <p:cNvPr id="163" name="Google Shape;163;g786482f6ce_1_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45125"/>
            <a:ext cx="12188823" cy="22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86482f6ce_1_2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u="sng"/>
              <a:t>Vehicles:(9 Attributes)</a:t>
            </a:r>
            <a:endParaRPr sz="18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0" name="Google Shape;170;g786482f6ce_1_2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786482f6ce_1_238"/>
          <p:cNvSpPr txBox="1">
            <a:spLocks noGrp="1"/>
          </p:cNvSpPr>
          <p:nvPr>
            <p:ph type="title"/>
          </p:nvPr>
        </p:nvSpPr>
        <p:spPr>
          <a:xfrm>
            <a:off x="75" y="265950"/>
            <a:ext cx="121887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4000"/>
              <a:t>Attribute details</a:t>
            </a:r>
            <a:endParaRPr/>
          </a:p>
        </p:txBody>
      </p:sp>
      <p:pic>
        <p:nvPicPr>
          <p:cNvPr id="172" name="Google Shape;172;g786482f6ce_1_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3037"/>
            <a:ext cx="12188824" cy="19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5948ab2dc_1_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a5948ab2dc_1_42"/>
          <p:cNvSpPr txBox="1">
            <a:spLocks noGrp="1"/>
          </p:cNvSpPr>
          <p:nvPr>
            <p:ph type="title"/>
          </p:nvPr>
        </p:nvSpPr>
        <p:spPr>
          <a:xfrm>
            <a:off x="2081830" y="2634404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Exploratory Data Analysis</a:t>
            </a:r>
            <a:endParaRPr sz="3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5948ab2dc_1_50"/>
          <p:cNvSpPr txBox="1">
            <a:spLocks noGrp="1"/>
          </p:cNvSpPr>
          <p:nvPr>
            <p:ph type="body" idx="1"/>
          </p:nvPr>
        </p:nvSpPr>
        <p:spPr>
          <a:xfrm>
            <a:off x="403375" y="1320376"/>
            <a:ext cx="115857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Inter"/>
                <a:ea typeface="Inter"/>
                <a:cs typeface="Inter"/>
                <a:sym typeface="Inter"/>
              </a:rPr>
              <a:t>1: Merging Datasets: Characterisitcs.csv , Places.csv, Users.csv, Vehicles.csv</a:t>
            </a:r>
            <a:endParaRPr sz="22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5" name="Google Shape;185;ga5948ab2dc_1_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a5948ab2dc_1_50"/>
          <p:cNvSpPr txBox="1">
            <a:spLocks noGrp="1"/>
          </p:cNvSpPr>
          <p:nvPr>
            <p:ph type="title"/>
          </p:nvPr>
        </p:nvSpPr>
        <p:spPr>
          <a:xfrm>
            <a:off x="23075" y="142850"/>
            <a:ext cx="121659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Exploratory Data Analysis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Data Cleaning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pic>
        <p:nvPicPr>
          <p:cNvPr id="186" name="Google Shape;186;ga5948ab2dc_1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75" y="1831875"/>
            <a:ext cx="9029699" cy="45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5948ab2dc_1_58"/>
          <p:cNvSpPr txBox="1">
            <a:spLocks noGrp="1"/>
          </p:cNvSpPr>
          <p:nvPr>
            <p:ph type="body" idx="1"/>
          </p:nvPr>
        </p:nvSpPr>
        <p:spPr>
          <a:xfrm>
            <a:off x="416906" y="1039853"/>
            <a:ext cx="97647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2100" b="1"/>
              <a:t>After Merging </a:t>
            </a:r>
            <a:endParaRPr sz="2100" b="1"/>
          </a:p>
        </p:txBody>
      </p:sp>
      <p:sp>
        <p:nvSpPr>
          <p:cNvPr id="194" name="Google Shape;194;ga5948ab2dc_1_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a5948ab2dc_1_58"/>
          <p:cNvSpPr txBox="1">
            <a:spLocks noGrp="1"/>
          </p:cNvSpPr>
          <p:nvPr>
            <p:ph type="title"/>
          </p:nvPr>
        </p:nvSpPr>
        <p:spPr>
          <a:xfrm>
            <a:off x="431605" y="261204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/>
              <a:t>Exploratory data analysis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pic>
        <p:nvPicPr>
          <p:cNvPr id="197" name="Google Shape;197;ga5948ab2dc_1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00" y="1690702"/>
            <a:ext cx="11058525" cy="4358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5948ab2dc_2_19"/>
          <p:cNvSpPr txBox="1">
            <a:spLocks noGrp="1"/>
          </p:cNvSpPr>
          <p:nvPr>
            <p:ph type="body" idx="1"/>
          </p:nvPr>
        </p:nvSpPr>
        <p:spPr>
          <a:xfrm>
            <a:off x="802681" y="1199303"/>
            <a:ext cx="97647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/>
              <a:t>2. Data Cleaning: Handling missing values</a:t>
            </a:r>
            <a:endParaRPr/>
          </a:p>
        </p:txBody>
      </p:sp>
      <p:sp>
        <p:nvSpPr>
          <p:cNvPr id="203" name="Google Shape;203;ga5948ab2dc_2_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a5948ab2dc_2_19"/>
          <p:cNvSpPr txBox="1">
            <a:spLocks noGrp="1"/>
          </p:cNvSpPr>
          <p:nvPr>
            <p:ph type="title"/>
          </p:nvPr>
        </p:nvSpPr>
        <p:spPr>
          <a:xfrm>
            <a:off x="431605" y="189754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Exploratory data analysis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pic>
        <p:nvPicPr>
          <p:cNvPr id="206" name="Google Shape;206;ga5948ab2dc_2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800" y="1923900"/>
            <a:ext cx="7016387" cy="36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5948ab2dc_1_66"/>
          <p:cNvSpPr txBox="1">
            <a:spLocks noGrp="1"/>
          </p:cNvSpPr>
          <p:nvPr>
            <p:ph type="body" idx="1"/>
          </p:nvPr>
        </p:nvSpPr>
        <p:spPr>
          <a:xfrm>
            <a:off x="973306" y="1092203"/>
            <a:ext cx="97647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3. </a:t>
            </a:r>
            <a:r>
              <a:rPr lang="en-US" sz="2200">
                <a:latin typeface="Inter"/>
                <a:ea typeface="Inter"/>
                <a:cs typeface="Inter"/>
                <a:sym typeface="Inter"/>
              </a:rPr>
              <a:t>Is the number of accidents per year decreasing ?</a:t>
            </a:r>
            <a:endParaRPr sz="22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sz="2200"/>
          </a:p>
        </p:txBody>
      </p:sp>
      <p:sp>
        <p:nvSpPr>
          <p:cNvPr id="212" name="Google Shape;212;ga5948ab2dc_1_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a5948ab2dc_1_66"/>
          <p:cNvSpPr txBox="1">
            <a:spLocks noGrp="1"/>
          </p:cNvSpPr>
          <p:nvPr>
            <p:ph type="title"/>
          </p:nvPr>
        </p:nvSpPr>
        <p:spPr>
          <a:xfrm>
            <a:off x="331180" y="261204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/>
              <a:t>Exploratory data analysis</a:t>
            </a:r>
            <a:endParaRPr sz="2800"/>
          </a:p>
        </p:txBody>
      </p:sp>
      <p:pic>
        <p:nvPicPr>
          <p:cNvPr id="215" name="Google Shape;215;ga5948ab2dc_1_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750" y="1500200"/>
            <a:ext cx="10278251" cy="4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a5948ab2dc_1_66"/>
          <p:cNvSpPr txBox="1"/>
          <p:nvPr/>
        </p:nvSpPr>
        <p:spPr>
          <a:xfrm>
            <a:off x="331175" y="5443525"/>
            <a:ext cx="11541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6600" marR="279400" lvl="0" indent="-327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nter"/>
              <a:buChar char="●"/>
            </a:pPr>
            <a:r>
              <a:rPr lang="en-US" sz="1550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Number of accidents in France have steadily decreased from 2005 to 2013, but an increasing trend is observed from 2013 to 2016.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736600" marR="279400" lvl="0" indent="-327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nter"/>
              <a:buChar char="●"/>
            </a:pPr>
            <a:r>
              <a:rPr lang="en-US" sz="1550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In this dataset, 2005 had the largest number of accidents equal to 374561.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5948ab2dc_2_33"/>
          <p:cNvSpPr txBox="1">
            <a:spLocks noGrp="1"/>
          </p:cNvSpPr>
          <p:nvPr>
            <p:ph type="body" idx="1"/>
          </p:nvPr>
        </p:nvSpPr>
        <p:spPr>
          <a:xfrm>
            <a:off x="1212069" y="1242828"/>
            <a:ext cx="97647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4. </a:t>
            </a:r>
            <a:r>
              <a:rPr lang="en-US" sz="2300">
                <a:latin typeface="Inter"/>
                <a:ea typeface="Inter"/>
                <a:cs typeface="Inter"/>
                <a:sym typeface="Inter"/>
              </a:rPr>
              <a:t>Plotting the time series of accidents for each year</a:t>
            </a:r>
            <a:endParaRPr sz="23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sz="23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sz="2300"/>
          </a:p>
        </p:txBody>
      </p:sp>
      <p:sp>
        <p:nvSpPr>
          <p:cNvPr id="222" name="Google Shape;222;ga5948ab2dc_2_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a5948ab2dc_2_33"/>
          <p:cNvSpPr txBox="1">
            <a:spLocks noGrp="1"/>
          </p:cNvSpPr>
          <p:nvPr>
            <p:ph type="title"/>
          </p:nvPr>
        </p:nvSpPr>
        <p:spPr>
          <a:xfrm>
            <a:off x="459780" y="332604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Exploratory data analysis</a:t>
            </a:r>
            <a:endParaRPr sz="2800"/>
          </a:p>
        </p:txBody>
      </p:sp>
      <p:sp>
        <p:nvSpPr>
          <p:cNvPr id="225" name="Google Shape;225;ga5948ab2dc_2_33"/>
          <p:cNvSpPr txBox="1"/>
          <p:nvPr/>
        </p:nvSpPr>
        <p:spPr>
          <a:xfrm>
            <a:off x="1581713" y="5143500"/>
            <a:ext cx="10287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6600" marR="2794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Inter"/>
              <a:buChar char="●"/>
            </a:pPr>
            <a:r>
              <a:rPr lang="en-US" sz="1450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A sharp rise is observed in the months of June, July, September and October.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736600" marR="2794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Inter"/>
              <a:buChar char="●"/>
            </a:pPr>
            <a:r>
              <a:rPr lang="en-US" sz="1450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Sharp drops are observed in February and August.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736600" marR="2794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Inter"/>
              <a:buChar char="●"/>
            </a:pPr>
            <a:r>
              <a:rPr lang="en-US" sz="1450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December, 2006 has the highest number of accidents at 36,648.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736600" marR="2794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Inter"/>
              <a:buChar char="●"/>
            </a:pPr>
            <a:r>
              <a:rPr lang="en-US" sz="1450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February, 2013 has the lowest number of accidents at 15,605.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6" name="Google Shape;226;ga5948ab2dc_2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450" y="1650825"/>
            <a:ext cx="9932922" cy="34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86482f6ce_1_93"/>
          <p:cNvSpPr txBox="1">
            <a:spLocks noGrp="1"/>
          </p:cNvSpPr>
          <p:nvPr>
            <p:ph type="body" idx="1"/>
          </p:nvPr>
        </p:nvSpPr>
        <p:spPr>
          <a:xfrm>
            <a:off x="822325" y="876200"/>
            <a:ext cx="110871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Inter"/>
                <a:ea typeface="Inter"/>
                <a:cs typeface="Inter"/>
                <a:sym typeface="Inter"/>
              </a:rPr>
              <a:t>5. What number of Accidents happened on different days of months?</a:t>
            </a:r>
            <a:endParaRPr sz="1350" b="1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2" name="Google Shape;232;g786482f6ce_1_9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786482f6ce_1_93"/>
          <p:cNvSpPr txBox="1">
            <a:spLocks noGrp="1"/>
          </p:cNvSpPr>
          <p:nvPr>
            <p:ph type="title"/>
          </p:nvPr>
        </p:nvSpPr>
        <p:spPr>
          <a:xfrm>
            <a:off x="374030" y="175454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Exploratory data analysis</a:t>
            </a:r>
            <a:endParaRPr sz="2700"/>
          </a:p>
        </p:txBody>
      </p:sp>
      <p:pic>
        <p:nvPicPr>
          <p:cNvPr id="235" name="Google Shape;235;g786482f6ce_1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525" y="1449150"/>
            <a:ext cx="6500852" cy="40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786482f6ce_1_93"/>
          <p:cNvSpPr txBox="1"/>
          <p:nvPr/>
        </p:nvSpPr>
        <p:spPr>
          <a:xfrm>
            <a:off x="1981763" y="5457825"/>
            <a:ext cx="10287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6600" marR="2794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Inter"/>
              <a:buChar char="●"/>
            </a:pPr>
            <a:r>
              <a:rPr lang="en-US" sz="1450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We observed that Fridays of October are the highest number of accidents.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736600" marR="2794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Inter"/>
              <a:buChar char="●"/>
            </a:pPr>
            <a:r>
              <a:rPr lang="en-US" sz="1450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Sundays of February were observed to have the least  number of accidents.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5948ab2dc_2_42"/>
          <p:cNvSpPr txBox="1">
            <a:spLocks noGrp="1"/>
          </p:cNvSpPr>
          <p:nvPr>
            <p:ph type="body" idx="1"/>
          </p:nvPr>
        </p:nvSpPr>
        <p:spPr>
          <a:xfrm>
            <a:off x="185750" y="1692788"/>
            <a:ext cx="54348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Inter"/>
                <a:ea typeface="Inter"/>
                <a:cs typeface="Inter"/>
                <a:sym typeface="Inter"/>
              </a:rPr>
              <a:t>5. Which types of roads are high-risk ?</a:t>
            </a:r>
            <a:endParaRPr sz="22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600"/>
              </a:spcBef>
              <a:spcAft>
                <a:spcPts val="2100"/>
              </a:spcAft>
              <a:buNone/>
            </a:pPr>
            <a:endParaRPr sz="2200"/>
          </a:p>
        </p:txBody>
      </p:sp>
      <p:sp>
        <p:nvSpPr>
          <p:cNvPr id="242" name="Google Shape;242;ga5948ab2dc_2_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a5948ab2dc_2_42"/>
          <p:cNvSpPr txBox="1">
            <a:spLocks noGrp="1"/>
          </p:cNvSpPr>
          <p:nvPr>
            <p:ph type="title"/>
          </p:nvPr>
        </p:nvSpPr>
        <p:spPr>
          <a:xfrm>
            <a:off x="302603" y="418350"/>
            <a:ext cx="46791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Exploratory data analysis</a:t>
            </a:r>
            <a:endParaRPr sz="2800"/>
          </a:p>
        </p:txBody>
      </p:sp>
      <p:sp>
        <p:nvSpPr>
          <p:cNvPr id="245" name="Google Shape;245;ga5948ab2dc_2_42"/>
          <p:cNvSpPr txBox="1"/>
          <p:nvPr/>
        </p:nvSpPr>
        <p:spPr>
          <a:xfrm>
            <a:off x="837692" y="2839425"/>
            <a:ext cx="38853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6600" marR="2794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Inter"/>
              <a:buChar char="●"/>
            </a:pPr>
            <a:r>
              <a:rPr lang="en-US" sz="1650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Communal Ways and Departmental Roads are riskiest with 1.6 million and 1.1 million accidents each.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736600" marR="2794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Inter"/>
              <a:buChar char="●"/>
            </a:pPr>
            <a:r>
              <a:rPr lang="en-US" sz="1650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Bi-directional Roads are by far the riskiest with over 2.1 million accidents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6" name="Google Shape;246;ga5948ab2dc_2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650" y="129375"/>
            <a:ext cx="4787649" cy="622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5724" y="1599496"/>
            <a:ext cx="1980334" cy="278892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-217912" y="432625"/>
            <a:ext cx="121887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400"/>
              <a:t>The Team</a:t>
            </a:r>
            <a:endParaRPr sz="3400"/>
          </a:p>
        </p:txBody>
      </p:sp>
      <p:pic>
        <p:nvPicPr>
          <p:cNvPr id="94" name="Google Shape;94;p2" descr="A person wearing a suit and tie smiling at the camera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3434" y="1599996"/>
            <a:ext cx="2462740" cy="27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 descr="A person looking at the camera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64477" y="1599993"/>
            <a:ext cx="2072950" cy="278892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/>
          <p:nvPr/>
        </p:nvSpPr>
        <p:spPr>
          <a:xfrm>
            <a:off x="1085008" y="5291703"/>
            <a:ext cx="10018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48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Prajwal Prakash 				   Devangi Rajput 				       </a:t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8445920" y="5363116"/>
            <a:ext cx="100188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48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Manasa      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348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eemarahalli Prakash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5948ab2dc_2_51"/>
          <p:cNvSpPr txBox="1">
            <a:spLocks noGrp="1"/>
          </p:cNvSpPr>
          <p:nvPr>
            <p:ph type="body" idx="1"/>
          </p:nvPr>
        </p:nvSpPr>
        <p:spPr>
          <a:xfrm>
            <a:off x="1088406" y="1161953"/>
            <a:ext cx="97647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6. </a:t>
            </a:r>
            <a:r>
              <a:rPr lang="en-US" sz="2200">
                <a:latin typeface="Inter"/>
                <a:ea typeface="Inter"/>
                <a:cs typeface="Inter"/>
                <a:sym typeface="Inter"/>
              </a:rPr>
              <a:t>Distribution of People involved in accidents by Age</a:t>
            </a:r>
            <a:endParaRPr sz="22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sz="2200"/>
          </a:p>
        </p:txBody>
      </p:sp>
      <p:sp>
        <p:nvSpPr>
          <p:cNvPr id="252" name="Google Shape;252;ga5948ab2dc_2_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a5948ab2dc_2_51"/>
          <p:cNvSpPr txBox="1">
            <a:spLocks noGrp="1"/>
          </p:cNvSpPr>
          <p:nvPr>
            <p:ph type="title"/>
          </p:nvPr>
        </p:nvSpPr>
        <p:spPr>
          <a:xfrm>
            <a:off x="474455" y="132604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Exploratory data analysis</a:t>
            </a:r>
            <a:endParaRPr sz="2800"/>
          </a:p>
        </p:txBody>
      </p:sp>
      <p:sp>
        <p:nvSpPr>
          <p:cNvPr id="255" name="Google Shape;255;ga5948ab2dc_2_51"/>
          <p:cNvSpPr txBox="1"/>
          <p:nvPr/>
        </p:nvSpPr>
        <p:spPr>
          <a:xfrm>
            <a:off x="950913" y="5443525"/>
            <a:ext cx="10287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6600" marR="279400" lvl="0" indent="-327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nter"/>
              <a:buChar char="●"/>
            </a:pPr>
            <a:r>
              <a:rPr lang="en-US" sz="1550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Maximum Drivers with age range 26- 36 have met with accidents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736600" marR="279400" lvl="0" indent="-327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nter"/>
              <a:buChar char="●"/>
            </a:pPr>
            <a:r>
              <a:rPr lang="en-US" sz="1550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Maximum Passengers with age range 22 - 32 have met with accidents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736600" marR="279400" lvl="0" indent="-327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nter"/>
              <a:buChar char="●"/>
            </a:pPr>
            <a:r>
              <a:rPr lang="en-US" sz="1550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Maximum Pedestrians with age range 18- 22 have met with accidents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ga5948ab2dc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125" y="1722353"/>
            <a:ext cx="8368770" cy="356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5948ab2dc_2_79"/>
          <p:cNvSpPr txBox="1">
            <a:spLocks noGrp="1"/>
          </p:cNvSpPr>
          <p:nvPr>
            <p:ph type="body" idx="1"/>
          </p:nvPr>
        </p:nvSpPr>
        <p:spPr>
          <a:xfrm>
            <a:off x="779475" y="1161950"/>
            <a:ext cx="110871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Inter"/>
                <a:ea typeface="Inter"/>
                <a:cs typeface="Inter"/>
                <a:sym typeface="Inter"/>
              </a:rPr>
              <a:t>7. Did Safety Equipment have any impact on severity?</a:t>
            </a:r>
            <a:endParaRPr sz="22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600"/>
              </a:spcBef>
              <a:spcAft>
                <a:spcPts val="2100"/>
              </a:spcAft>
              <a:buNone/>
            </a:pPr>
            <a:endParaRPr sz="2200"/>
          </a:p>
        </p:txBody>
      </p:sp>
      <p:sp>
        <p:nvSpPr>
          <p:cNvPr id="262" name="Google Shape;262;ga5948ab2dc_2_7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a5948ab2dc_2_79"/>
          <p:cNvSpPr txBox="1">
            <a:spLocks noGrp="1"/>
          </p:cNvSpPr>
          <p:nvPr>
            <p:ph type="title"/>
          </p:nvPr>
        </p:nvSpPr>
        <p:spPr>
          <a:xfrm>
            <a:off x="374030" y="175454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Exploratory data analysis</a:t>
            </a:r>
            <a:endParaRPr sz="2700"/>
          </a:p>
        </p:txBody>
      </p:sp>
      <p:sp>
        <p:nvSpPr>
          <p:cNvPr id="265" name="Google Shape;265;ga5948ab2dc_2_79"/>
          <p:cNvSpPr txBox="1"/>
          <p:nvPr/>
        </p:nvSpPr>
        <p:spPr>
          <a:xfrm>
            <a:off x="950913" y="5443525"/>
            <a:ext cx="10287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6600" marR="2794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Inter"/>
              <a:buChar char="●"/>
            </a:pPr>
            <a:r>
              <a:rPr lang="en-US" sz="1450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1.9% of the people were killed and 17.8% were hospitalized if Safety Equipment was used.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736600" marR="2794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Inter"/>
              <a:buChar char="●"/>
            </a:pPr>
            <a:r>
              <a:rPr lang="en-US" sz="1450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10.7% of the people were killed and 35.8% were hospitalized if Safety Equipment was not used.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6" name="Google Shape;266;ga5948ab2dc_2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125" y="1569950"/>
            <a:ext cx="9251851" cy="38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86482f6ce_1_84"/>
          <p:cNvSpPr txBox="1">
            <a:spLocks noGrp="1"/>
          </p:cNvSpPr>
          <p:nvPr>
            <p:ph type="body" idx="1"/>
          </p:nvPr>
        </p:nvSpPr>
        <p:spPr>
          <a:xfrm>
            <a:off x="779475" y="1161950"/>
            <a:ext cx="110871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Inter"/>
                <a:ea typeface="Inter"/>
                <a:cs typeface="Inter"/>
                <a:sym typeface="Inter"/>
              </a:rPr>
              <a:t>8. What are the type of collisions in Accidents?</a:t>
            </a:r>
            <a:endParaRPr sz="1350" b="1">
              <a:solidFill>
                <a:srgbClr val="23527C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4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600"/>
              </a:spcBef>
              <a:spcAft>
                <a:spcPts val="2100"/>
              </a:spcAft>
              <a:buNone/>
            </a:pPr>
            <a:endParaRPr sz="2200"/>
          </a:p>
        </p:txBody>
      </p:sp>
      <p:sp>
        <p:nvSpPr>
          <p:cNvPr id="272" name="Google Shape;272;g786482f6ce_1_8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786482f6ce_1_84"/>
          <p:cNvSpPr txBox="1">
            <a:spLocks noGrp="1"/>
          </p:cNvSpPr>
          <p:nvPr>
            <p:ph type="title"/>
          </p:nvPr>
        </p:nvSpPr>
        <p:spPr>
          <a:xfrm>
            <a:off x="374030" y="175454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Exploratory data analysis</a:t>
            </a:r>
            <a:endParaRPr sz="2700"/>
          </a:p>
        </p:txBody>
      </p:sp>
      <p:pic>
        <p:nvPicPr>
          <p:cNvPr id="275" name="Google Shape;275;g786482f6ce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0" y="1569950"/>
            <a:ext cx="10158400" cy="448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5948ab2dc_2_68"/>
          <p:cNvSpPr txBox="1">
            <a:spLocks noGrp="1"/>
          </p:cNvSpPr>
          <p:nvPr>
            <p:ph type="body" idx="1"/>
          </p:nvPr>
        </p:nvSpPr>
        <p:spPr>
          <a:xfrm>
            <a:off x="1014421" y="1097625"/>
            <a:ext cx="115293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Inter"/>
                <a:ea typeface="Inter"/>
                <a:cs typeface="Inter"/>
                <a:sym typeface="Inter"/>
              </a:rPr>
              <a:t>9. What was severity based on the impact type?</a:t>
            </a:r>
            <a:endParaRPr sz="220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600"/>
              </a:spcBef>
              <a:spcAft>
                <a:spcPts val="2100"/>
              </a:spcAft>
              <a:buNone/>
            </a:pPr>
            <a:endParaRPr sz="2200"/>
          </a:p>
        </p:txBody>
      </p:sp>
      <p:sp>
        <p:nvSpPr>
          <p:cNvPr id="281" name="Google Shape;281;ga5948ab2dc_2_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a5948ab2dc_2_68"/>
          <p:cNvSpPr txBox="1">
            <a:spLocks noGrp="1"/>
          </p:cNvSpPr>
          <p:nvPr>
            <p:ph type="title"/>
          </p:nvPr>
        </p:nvSpPr>
        <p:spPr>
          <a:xfrm>
            <a:off x="659805" y="232629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Exploratory data analysis</a:t>
            </a:r>
            <a:endParaRPr sz="2800"/>
          </a:p>
        </p:txBody>
      </p:sp>
      <p:sp>
        <p:nvSpPr>
          <p:cNvPr id="284" name="Google Shape;284;ga5948ab2dc_2_68"/>
          <p:cNvSpPr txBox="1"/>
          <p:nvPr/>
        </p:nvSpPr>
        <p:spPr>
          <a:xfrm>
            <a:off x="1143000" y="5327600"/>
            <a:ext cx="123900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nter"/>
              <a:buChar char="●"/>
            </a:pPr>
            <a:r>
              <a:rPr lang="en-US" sz="1550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About </a:t>
            </a:r>
            <a:r>
              <a:rPr lang="en-US" sz="1550" b="1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36%</a:t>
            </a:r>
            <a:r>
              <a:rPr lang="en-US" sz="1550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 were killed in frontal impact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nter"/>
              <a:buChar char="●"/>
            </a:pPr>
            <a:r>
              <a:rPr lang="en-US" sz="1550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About   </a:t>
            </a:r>
            <a:r>
              <a:rPr lang="en-US" sz="1550" b="1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46%</a:t>
            </a:r>
            <a:r>
              <a:rPr lang="en-US" sz="1550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 were Uninjured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nter"/>
              <a:buChar char="●"/>
            </a:pPr>
            <a:r>
              <a:rPr lang="en-US" sz="1550">
                <a:solidFill>
                  <a:schemeClr val="dk1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Only </a:t>
            </a:r>
            <a:r>
              <a:rPr lang="en-US" sz="1550" b="1">
                <a:solidFill>
                  <a:schemeClr val="dk1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5%</a:t>
            </a:r>
            <a:r>
              <a:rPr lang="en-US" sz="1550">
                <a:solidFill>
                  <a:schemeClr val="dk1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 were slightly injured</a:t>
            </a:r>
            <a:endParaRPr sz="1550">
              <a:solidFill>
                <a:schemeClr val="dk1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nter"/>
              <a:buChar char="●"/>
            </a:pPr>
            <a:r>
              <a:rPr lang="en-US" sz="1550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About </a:t>
            </a:r>
            <a:r>
              <a:rPr lang="en-US" sz="1550" b="1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18%</a:t>
            </a:r>
            <a:r>
              <a:rPr lang="en-US" sz="1550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 were Hospitalised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5" name="Google Shape;285;ga5948ab2dc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275" y="1558025"/>
            <a:ext cx="10640224" cy="37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86482f6ce_1_75"/>
          <p:cNvSpPr txBox="1">
            <a:spLocks noGrp="1"/>
          </p:cNvSpPr>
          <p:nvPr>
            <p:ph type="body" idx="1"/>
          </p:nvPr>
        </p:nvSpPr>
        <p:spPr>
          <a:xfrm>
            <a:off x="779475" y="1161950"/>
            <a:ext cx="110871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Inter"/>
                <a:ea typeface="Inter"/>
                <a:cs typeface="Inter"/>
                <a:sym typeface="Inter"/>
              </a:rPr>
              <a:t>10. What is the percentage of severity category?</a:t>
            </a:r>
            <a:endParaRPr sz="22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600"/>
              </a:spcBef>
              <a:spcAft>
                <a:spcPts val="2100"/>
              </a:spcAft>
              <a:buNone/>
            </a:pPr>
            <a:endParaRPr sz="2200"/>
          </a:p>
        </p:txBody>
      </p:sp>
      <p:sp>
        <p:nvSpPr>
          <p:cNvPr id="291" name="Google Shape;291;g786482f6ce_1_7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786482f6ce_1_75"/>
          <p:cNvSpPr txBox="1">
            <a:spLocks noGrp="1"/>
          </p:cNvSpPr>
          <p:nvPr>
            <p:ph type="title"/>
          </p:nvPr>
        </p:nvSpPr>
        <p:spPr>
          <a:xfrm>
            <a:off x="374030" y="175454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Exploratory data analysis</a:t>
            </a:r>
            <a:endParaRPr sz="2700"/>
          </a:p>
        </p:txBody>
      </p:sp>
      <p:sp>
        <p:nvSpPr>
          <p:cNvPr id="294" name="Google Shape;294;g786482f6ce_1_75"/>
          <p:cNvSpPr txBox="1"/>
          <p:nvPr/>
        </p:nvSpPr>
        <p:spPr>
          <a:xfrm>
            <a:off x="950913" y="5729275"/>
            <a:ext cx="10287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36600" marR="279400" lvl="0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Inter"/>
              <a:buChar char="●"/>
            </a:pPr>
            <a:r>
              <a:rPr lang="en-US" sz="1450">
                <a:solidFill>
                  <a:schemeClr val="dk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As per 4 categories: 2.6 % Killed, 17.0% Hospitalized, 38.7% Slightly Injured, 41.7% Uninjured.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5" name="Google Shape;295;g786482f6ce_1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228" y="1771650"/>
            <a:ext cx="5474296" cy="361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5948ab2dc_2_8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a5948ab2dc_2_89"/>
          <p:cNvSpPr txBox="1">
            <a:spLocks noGrp="1"/>
          </p:cNvSpPr>
          <p:nvPr>
            <p:ph type="title"/>
          </p:nvPr>
        </p:nvSpPr>
        <p:spPr>
          <a:xfrm>
            <a:off x="2860055" y="2761504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100"/>
              <a:t>Machine Learning Models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5948ab2dc_2_9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•"/>
            </a:pPr>
            <a:r>
              <a:rPr lang="en-US" sz="3200" b="1">
                <a:latin typeface="Calibri"/>
                <a:ea typeface="Calibri"/>
                <a:cs typeface="Calibri"/>
                <a:sym typeface="Calibri"/>
              </a:rPr>
              <a:t>Naive Bayes classifier</a:t>
            </a:r>
            <a:endParaRPr sz="3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•"/>
            </a:pPr>
            <a:r>
              <a:rPr lang="en-US" sz="32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sz="3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•"/>
            </a:pPr>
            <a:r>
              <a:rPr lang="en-US" sz="32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sz="32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•"/>
            </a:pPr>
            <a:r>
              <a:rPr lang="en-US" sz="32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Gradient Boosting</a:t>
            </a:r>
            <a:endParaRPr sz="3200"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•"/>
            </a:pPr>
            <a:r>
              <a:rPr lang="en-US" sz="320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Support Vector Machine(SVM)</a:t>
            </a:r>
            <a:endParaRPr sz="3200"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09" name="Google Shape;309;ga5948ab2dc_2_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a5948ab2dc_2_97"/>
          <p:cNvSpPr txBox="1">
            <a:spLocks noGrp="1"/>
          </p:cNvSpPr>
          <p:nvPr>
            <p:ph type="title"/>
          </p:nvPr>
        </p:nvSpPr>
        <p:spPr>
          <a:xfrm>
            <a:off x="674080" y="237379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Models Included</a:t>
            </a:r>
            <a:endParaRPr sz="4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995FE7-2ED3-458B-BD11-F2CDE3AB9A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28CA37-3DE8-4C9D-A7E1-60AD98B11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762" y="2825652"/>
            <a:ext cx="9735300" cy="535800"/>
          </a:xfrm>
        </p:spPr>
        <p:txBody>
          <a:bodyPr/>
          <a:lstStyle/>
          <a:p>
            <a:pPr algn="ctr"/>
            <a:r>
              <a:rPr lang="en-US" sz="4000" dirty="0"/>
              <a:t>Binary Classification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0478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86482f6ce_0_7"/>
          <p:cNvSpPr txBox="1">
            <a:spLocks noGrp="1"/>
          </p:cNvSpPr>
          <p:nvPr>
            <p:ph type="body" idx="1"/>
          </p:nvPr>
        </p:nvSpPr>
        <p:spPr>
          <a:xfrm>
            <a:off x="302600" y="1061600"/>
            <a:ext cx="6106800" cy="52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71475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 sz="2250">
                <a:solidFill>
                  <a:srgbClr val="000000"/>
                </a:solidFill>
                <a:highlight>
                  <a:srgbClr val="FFFFFF"/>
                </a:highlight>
              </a:rPr>
              <a:t>It's a classification technique based on Bayes’ theorem with an assumption of </a:t>
            </a:r>
            <a:r>
              <a:rPr lang="en-US" sz="2250">
                <a:solidFill>
                  <a:srgbClr val="000000"/>
                </a:solidFill>
                <a:highlight>
                  <a:srgbClr val="FFFF00"/>
                </a:highlight>
              </a:rPr>
              <a:t>independence</a:t>
            </a:r>
            <a:r>
              <a:rPr lang="en-US" sz="2250">
                <a:solidFill>
                  <a:srgbClr val="000000"/>
                </a:solidFill>
                <a:highlight>
                  <a:srgbClr val="FFFFFF"/>
                </a:highlight>
              </a:rPr>
              <a:t> among predictors. In simple terms, it assumes that the presence of a particular feature in a class is unrelated to the presence of any other feature</a:t>
            </a: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.</a:t>
            </a:r>
            <a:endParaRPr/>
          </a:p>
        </p:txBody>
      </p:sp>
      <p:sp>
        <p:nvSpPr>
          <p:cNvPr id="316" name="Google Shape;316;g786482f6ce_0_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786482f6ce_0_7"/>
          <p:cNvSpPr txBox="1">
            <a:spLocks noGrp="1"/>
          </p:cNvSpPr>
          <p:nvPr>
            <p:ph type="title"/>
          </p:nvPr>
        </p:nvSpPr>
        <p:spPr>
          <a:xfrm>
            <a:off x="674080" y="161179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Naive Bayes classifier</a:t>
            </a:r>
            <a:endParaRPr sz="5100"/>
          </a:p>
        </p:txBody>
      </p:sp>
      <p:pic>
        <p:nvPicPr>
          <p:cNvPr id="318" name="Google Shape;318;g786482f6ce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8100" y="1372601"/>
            <a:ext cx="5430975" cy="38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86482f6ce_1_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786482f6ce_1_36"/>
          <p:cNvSpPr txBox="1">
            <a:spLocks noGrp="1"/>
          </p:cNvSpPr>
          <p:nvPr>
            <p:ph type="title"/>
          </p:nvPr>
        </p:nvSpPr>
        <p:spPr>
          <a:xfrm>
            <a:off x="674080" y="161179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Naive Bayes classifier</a:t>
            </a:r>
            <a:endParaRPr sz="5100"/>
          </a:p>
        </p:txBody>
      </p:sp>
      <p:sp>
        <p:nvSpPr>
          <p:cNvPr id="327" name="Google Shape;327;g786482f6ce_1_36"/>
          <p:cNvSpPr txBox="1"/>
          <p:nvPr/>
        </p:nvSpPr>
        <p:spPr>
          <a:xfrm>
            <a:off x="-199625" y="920725"/>
            <a:ext cx="121887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57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  </a:t>
            </a:r>
            <a:r>
              <a:rPr lang="en-US" sz="2200" b="1" u="sng"/>
              <a:t>Classification Report</a:t>
            </a:r>
            <a:endParaRPr sz="2700" b="1" u="sng"/>
          </a:p>
        </p:txBody>
      </p:sp>
      <p:pic>
        <p:nvPicPr>
          <p:cNvPr id="328" name="Google Shape;328;g786482f6ce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000" y="2062225"/>
            <a:ext cx="9977450" cy="34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ecf90ebd5_0_0"/>
          <p:cNvSpPr txBox="1">
            <a:spLocks noGrp="1"/>
          </p:cNvSpPr>
          <p:nvPr>
            <p:ph type="body" idx="1"/>
          </p:nvPr>
        </p:nvSpPr>
        <p:spPr>
          <a:xfrm>
            <a:off x="301568" y="1509026"/>
            <a:ext cx="11585700" cy="438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 dirty="0"/>
              <a:t>Introduction</a:t>
            </a:r>
            <a:endParaRPr sz="2700" dirty="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 dirty="0"/>
              <a:t>Roadmap</a:t>
            </a:r>
            <a:endParaRPr sz="2700" dirty="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 dirty="0"/>
              <a:t>Dataset Description</a:t>
            </a:r>
            <a:endParaRPr sz="2700" dirty="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 dirty="0"/>
              <a:t>Attribute Details</a:t>
            </a:r>
            <a:endParaRPr sz="2700" dirty="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 dirty="0"/>
              <a:t>Exploratory Data Analysis</a:t>
            </a:r>
            <a:endParaRPr sz="2700" dirty="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 dirty="0"/>
              <a:t>ML Models</a:t>
            </a:r>
            <a:endParaRPr sz="2700" dirty="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 dirty="0"/>
              <a:t>Comparison </a:t>
            </a:r>
            <a:endParaRPr sz="2700" dirty="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-US" sz="2700" dirty="0"/>
              <a:t>Conclusion</a:t>
            </a:r>
            <a:endParaRPr sz="27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700" dirty="0"/>
          </a:p>
        </p:txBody>
      </p:sp>
      <p:sp>
        <p:nvSpPr>
          <p:cNvPr id="104" name="Google Shape;104;gaecf90ebd5_0_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aecf90ebd5_0_0"/>
          <p:cNvSpPr txBox="1">
            <a:spLocks noGrp="1"/>
          </p:cNvSpPr>
          <p:nvPr>
            <p:ph type="title"/>
          </p:nvPr>
        </p:nvSpPr>
        <p:spPr>
          <a:xfrm>
            <a:off x="857081" y="321078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/>
              <a:t>Agenda</a:t>
            </a:r>
            <a:endParaRPr sz="4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051272384_1_0"/>
          <p:cNvSpPr txBox="1">
            <a:spLocks noGrp="1"/>
          </p:cNvSpPr>
          <p:nvPr>
            <p:ph type="body" idx="1"/>
          </p:nvPr>
        </p:nvSpPr>
        <p:spPr>
          <a:xfrm>
            <a:off x="302600" y="1061600"/>
            <a:ext cx="6106800" cy="503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 sz="2250">
                <a:solidFill>
                  <a:srgbClr val="000000"/>
                </a:solidFill>
                <a:highlight>
                  <a:srgbClr val="FFFFFF"/>
                </a:highlight>
              </a:rPr>
              <a:t>Logistic regression is a </a:t>
            </a:r>
            <a:r>
              <a:rPr lang="en-US" sz="225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statistical model</a:t>
            </a:r>
            <a:r>
              <a:rPr lang="en-US" sz="2250">
                <a:solidFill>
                  <a:srgbClr val="000000"/>
                </a:solidFill>
                <a:highlight>
                  <a:srgbClr val="FFFFFF"/>
                </a:highlight>
              </a:rPr>
              <a:t> that in its basic form uses a </a:t>
            </a:r>
            <a:r>
              <a:rPr lang="en-US" sz="2250">
                <a:solidFill>
                  <a:srgbClr val="000000"/>
                </a:solidFill>
                <a:highlight>
                  <a:srgbClr val="FFFF00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logistic function</a:t>
            </a:r>
            <a:r>
              <a:rPr lang="en-US" sz="2250">
                <a:solidFill>
                  <a:srgbClr val="000000"/>
                </a:solidFill>
                <a:highlight>
                  <a:srgbClr val="FFFFFF"/>
                </a:highlight>
              </a:rPr>
              <a:t> to model a </a:t>
            </a:r>
            <a:r>
              <a:rPr lang="en-US" sz="225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binary</a:t>
            </a:r>
            <a:r>
              <a:rPr lang="en-US" sz="225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25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dependent variable</a:t>
            </a:r>
            <a:endParaRPr sz="3500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3500">
              <a:solidFill>
                <a:srgbClr val="000000"/>
              </a:solidFill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2250">
                <a:solidFill>
                  <a:srgbClr val="000000"/>
                </a:solidFill>
                <a:highlight>
                  <a:srgbClr val="FFFFFF"/>
                </a:highlight>
              </a:rPr>
              <a:t>Logistic regression for 2 class classification:</a:t>
            </a:r>
            <a:b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</a:br>
            <a:endParaRPr sz="37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34" name="Google Shape;334;gb051272384_1_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30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b051272384_1_0"/>
          <p:cNvSpPr txBox="1">
            <a:spLocks noGrp="1"/>
          </p:cNvSpPr>
          <p:nvPr>
            <p:ph type="title"/>
          </p:nvPr>
        </p:nvSpPr>
        <p:spPr>
          <a:xfrm>
            <a:off x="674080" y="161179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sz="5100"/>
          </a:p>
        </p:txBody>
      </p:sp>
      <p:pic>
        <p:nvPicPr>
          <p:cNvPr id="336" name="Google Shape;336;gb051272384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8425" y="1358950"/>
            <a:ext cx="5640650" cy="439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b051272384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5325" y="4279450"/>
            <a:ext cx="5373100" cy="16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86482f6ce_0_5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45" name="Google Shape;345;g786482f6ce_0_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31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786482f6ce_0_50"/>
          <p:cNvSpPr txBox="1">
            <a:spLocks noGrp="1"/>
          </p:cNvSpPr>
          <p:nvPr>
            <p:ph type="title"/>
          </p:nvPr>
        </p:nvSpPr>
        <p:spPr>
          <a:xfrm>
            <a:off x="674080" y="161179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9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sz="5800"/>
          </a:p>
        </p:txBody>
      </p:sp>
      <p:sp>
        <p:nvSpPr>
          <p:cNvPr id="347" name="Google Shape;347;g786482f6ce_0_50"/>
          <p:cNvSpPr txBox="1"/>
          <p:nvPr/>
        </p:nvSpPr>
        <p:spPr>
          <a:xfrm>
            <a:off x="75" y="849300"/>
            <a:ext cx="121887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57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  </a:t>
            </a:r>
            <a:r>
              <a:rPr lang="en-US" sz="2200" b="1" u="sng"/>
              <a:t>Classification Report</a:t>
            </a:r>
            <a:endParaRPr sz="2700" b="1" u="sng"/>
          </a:p>
        </p:txBody>
      </p:sp>
      <p:pic>
        <p:nvPicPr>
          <p:cNvPr id="348" name="Google Shape;348;g786482f6ce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556" y="1685925"/>
            <a:ext cx="9575595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86482f6ce_0_57"/>
          <p:cNvSpPr txBox="1">
            <a:spLocks noGrp="1"/>
          </p:cNvSpPr>
          <p:nvPr>
            <p:ph type="body" idx="1"/>
          </p:nvPr>
        </p:nvSpPr>
        <p:spPr>
          <a:xfrm>
            <a:off x="302600" y="1061600"/>
            <a:ext cx="6106800" cy="5032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6355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3700"/>
              <a:buFont typeface="Calibri"/>
              <a:buChar char="•"/>
            </a:pPr>
            <a:r>
              <a:rPr lang="en-US" sz="2300"/>
              <a:t>Random forest algorithm is a </a:t>
            </a:r>
            <a:r>
              <a:rPr lang="en-US" sz="2300">
                <a:highlight>
                  <a:srgbClr val="FFFF00"/>
                </a:highlight>
              </a:rPr>
              <a:t>supervised classification</a:t>
            </a:r>
            <a:r>
              <a:rPr lang="en-US" sz="2300"/>
              <a:t> and regression algorithm. This algorithm randomly creates a forest with several trees.</a:t>
            </a:r>
            <a:endParaRPr sz="2300"/>
          </a:p>
          <a:p>
            <a:pPr marL="457200" lvl="0" indent="-463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Font typeface="Calibri"/>
              <a:buChar char="•"/>
            </a:pPr>
            <a:r>
              <a:rPr lang="en-US" sz="2300"/>
              <a:t>Generally, the more trees in the forest the more robust the forest looks like. Similarly, in the random forest classifier, the higher the </a:t>
            </a:r>
            <a:r>
              <a:rPr lang="en-US" sz="2300">
                <a:highlight>
                  <a:srgbClr val="FFFF00"/>
                </a:highlight>
              </a:rPr>
              <a:t>number of trees</a:t>
            </a:r>
            <a:r>
              <a:rPr lang="en-US" sz="2300"/>
              <a:t> in the forest, </a:t>
            </a:r>
            <a:r>
              <a:rPr lang="en-US" sz="2300">
                <a:highlight>
                  <a:srgbClr val="FFFF00"/>
                </a:highlight>
              </a:rPr>
              <a:t>greater is the accuracy</a:t>
            </a:r>
            <a:r>
              <a:rPr lang="en-US" sz="2300"/>
              <a:t> of the results.</a:t>
            </a:r>
            <a:endParaRPr sz="37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54" name="Google Shape;354;g786482f6ce_0_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32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786482f6ce_0_57"/>
          <p:cNvSpPr txBox="1">
            <a:spLocks noGrp="1"/>
          </p:cNvSpPr>
          <p:nvPr>
            <p:ph type="title"/>
          </p:nvPr>
        </p:nvSpPr>
        <p:spPr>
          <a:xfrm>
            <a:off x="674080" y="161179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sz="5100"/>
          </a:p>
        </p:txBody>
      </p:sp>
      <p:pic>
        <p:nvPicPr>
          <p:cNvPr id="355" name="Google Shape;355;g786482f6ce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900" y="1214150"/>
            <a:ext cx="5617925" cy="44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86482f6ce_0_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33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786482f6ce_0_68"/>
          <p:cNvSpPr txBox="1">
            <a:spLocks noGrp="1"/>
          </p:cNvSpPr>
          <p:nvPr>
            <p:ph type="title"/>
          </p:nvPr>
        </p:nvSpPr>
        <p:spPr>
          <a:xfrm>
            <a:off x="75" y="161175"/>
            <a:ext cx="121887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sz="5100"/>
          </a:p>
        </p:txBody>
      </p:sp>
      <p:sp>
        <p:nvSpPr>
          <p:cNvPr id="365" name="Google Shape;365;g786482f6ce_0_68"/>
          <p:cNvSpPr txBox="1"/>
          <p:nvPr/>
        </p:nvSpPr>
        <p:spPr>
          <a:xfrm>
            <a:off x="75" y="849300"/>
            <a:ext cx="121887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/>
              <a:t>Classification Report</a:t>
            </a:r>
            <a:endParaRPr sz="2700" b="1" u="sng"/>
          </a:p>
        </p:txBody>
      </p:sp>
      <p:pic>
        <p:nvPicPr>
          <p:cNvPr id="366" name="Google Shape;366;g786482f6ce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75" y="1587687"/>
            <a:ext cx="10846101" cy="3682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86482f6ce_1_250"/>
          <p:cNvSpPr txBox="1">
            <a:spLocks noGrp="1"/>
          </p:cNvSpPr>
          <p:nvPr>
            <p:ph type="body" idx="1"/>
          </p:nvPr>
        </p:nvSpPr>
        <p:spPr>
          <a:xfrm>
            <a:off x="302600" y="1061600"/>
            <a:ext cx="6106800" cy="5032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SVM is a supervised machine learning algorithm which is mainly used to classify data into different classes</a:t>
            </a:r>
            <a:endParaRPr sz="2400"/>
          </a:p>
          <a:p>
            <a:pPr marL="91440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SVM can be used to generate </a:t>
            </a:r>
            <a:r>
              <a:rPr lang="en-US" sz="2400">
                <a:highlight>
                  <a:srgbClr val="FFFF00"/>
                </a:highlight>
              </a:rPr>
              <a:t>multiple separating hyperplanes</a:t>
            </a:r>
            <a:r>
              <a:rPr lang="en-US" sz="2400"/>
              <a:t> such that the data is divided into segments and each segment contains only one kind of data</a:t>
            </a:r>
            <a:endParaRPr sz="225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372" name="Google Shape;372;g786482f6ce_1_2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34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786482f6ce_1_250"/>
          <p:cNvSpPr txBox="1">
            <a:spLocks noGrp="1"/>
          </p:cNvSpPr>
          <p:nvPr>
            <p:ph type="title"/>
          </p:nvPr>
        </p:nvSpPr>
        <p:spPr>
          <a:xfrm>
            <a:off x="674080" y="161179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Support Vector Machine(SVM)</a:t>
            </a:r>
            <a:endParaRPr sz="5100"/>
          </a:p>
        </p:txBody>
      </p:sp>
      <p:pic>
        <p:nvPicPr>
          <p:cNvPr id="375" name="Google Shape;375;g786482f6ce_1_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800" y="849379"/>
            <a:ext cx="5474624" cy="5261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86482f6ce_1_2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35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786482f6ce_1_258"/>
          <p:cNvSpPr txBox="1">
            <a:spLocks noGrp="1"/>
          </p:cNvSpPr>
          <p:nvPr>
            <p:ph type="title"/>
          </p:nvPr>
        </p:nvSpPr>
        <p:spPr>
          <a:xfrm>
            <a:off x="674080" y="161179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Support Vector Machine(SVM)</a:t>
            </a:r>
            <a:endParaRPr sz="5100"/>
          </a:p>
        </p:txBody>
      </p:sp>
      <p:sp>
        <p:nvSpPr>
          <p:cNvPr id="383" name="Google Shape;383;g786482f6ce_1_258"/>
          <p:cNvSpPr txBox="1"/>
          <p:nvPr/>
        </p:nvSpPr>
        <p:spPr>
          <a:xfrm>
            <a:off x="75" y="849300"/>
            <a:ext cx="121887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57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/>
              <a:t>Classification Report</a:t>
            </a:r>
            <a:endParaRPr sz="2700" b="1" u="sng"/>
          </a:p>
        </p:txBody>
      </p:sp>
      <p:pic>
        <p:nvPicPr>
          <p:cNvPr id="384" name="Google Shape;384;g786482f6ce_1_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575" y="1931784"/>
            <a:ext cx="8730226" cy="29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86482f6ce_0_78"/>
          <p:cNvSpPr txBox="1">
            <a:spLocks noGrp="1"/>
          </p:cNvSpPr>
          <p:nvPr>
            <p:ph type="body" idx="1"/>
          </p:nvPr>
        </p:nvSpPr>
        <p:spPr>
          <a:xfrm>
            <a:off x="302600" y="1061600"/>
            <a:ext cx="6106800" cy="5032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714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 sz="2250" dirty="0">
                <a:solidFill>
                  <a:srgbClr val="000000"/>
                </a:solidFill>
                <a:highlight>
                  <a:srgbClr val="FFFFFF"/>
                </a:highlight>
              </a:rPr>
              <a:t>Gradient boosting is a </a:t>
            </a:r>
            <a:r>
              <a:rPr lang="en-US" sz="2250" dirty="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 learning</a:t>
            </a:r>
            <a:r>
              <a:rPr lang="en-US" sz="2250" dirty="0">
                <a:solidFill>
                  <a:srgbClr val="000000"/>
                </a:solidFill>
                <a:highlight>
                  <a:srgbClr val="FFFFFF"/>
                </a:highlight>
              </a:rPr>
              <a:t> technique, which produces a prediction model in the form of an </a:t>
            </a:r>
            <a:r>
              <a:rPr lang="en-US" sz="2250" dirty="0">
                <a:solidFill>
                  <a:srgbClr val="000000"/>
                </a:solidFill>
                <a:highlight>
                  <a:srgbClr val="FFFF00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ensemble</a:t>
            </a:r>
            <a:r>
              <a:rPr lang="en-US" sz="2250" dirty="0">
                <a:solidFill>
                  <a:srgbClr val="000000"/>
                </a:solidFill>
                <a:highlight>
                  <a:srgbClr val="FFFF00"/>
                </a:highlight>
              </a:rPr>
              <a:t> of weak prediction models</a:t>
            </a:r>
            <a:r>
              <a:rPr lang="en-US" sz="2250" dirty="0">
                <a:solidFill>
                  <a:srgbClr val="000000"/>
                </a:solidFill>
                <a:highlight>
                  <a:srgbClr val="FFFFFF"/>
                </a:highlight>
              </a:rPr>
              <a:t>, typically </a:t>
            </a:r>
            <a:r>
              <a:rPr lang="en-US" sz="2250" dirty="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decision trees</a:t>
            </a:r>
            <a:r>
              <a:rPr lang="en-US" sz="2250" dirty="0">
                <a:solidFill>
                  <a:srgbClr val="000000"/>
                </a:solidFill>
                <a:highlight>
                  <a:srgbClr val="FFFFFF"/>
                </a:highlight>
              </a:rPr>
              <a:t>. </a:t>
            </a:r>
            <a:endParaRPr sz="3500" dirty="0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5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71475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</a:pPr>
            <a:r>
              <a:rPr lang="en-US" sz="2250" dirty="0">
                <a:solidFill>
                  <a:srgbClr val="000000"/>
                </a:solidFill>
                <a:highlight>
                  <a:srgbClr val="FFFFFF"/>
                </a:highlight>
              </a:rPr>
              <a:t>We need to view this algorithm as iterative </a:t>
            </a:r>
            <a:r>
              <a:rPr lang="en-US" sz="2250" i="1" dirty="0">
                <a:solidFill>
                  <a:srgbClr val="000000"/>
                </a:solidFill>
                <a:highlight>
                  <a:srgbClr val="FFFF00"/>
                </a:highlight>
              </a:rPr>
              <a:t>functional gradient descent</a:t>
            </a:r>
            <a:r>
              <a:rPr lang="en-US" sz="2250" dirty="0">
                <a:solidFill>
                  <a:srgbClr val="000000"/>
                </a:solidFill>
                <a:highlight>
                  <a:srgbClr val="FFFFFF"/>
                </a:highlight>
              </a:rPr>
              <a:t> algorithms. That is, algorithms that optimize a cost function over function space by iteratively choosing a function (</a:t>
            </a:r>
            <a:r>
              <a:rPr lang="en-US" sz="2250" dirty="0">
                <a:solidFill>
                  <a:srgbClr val="000000"/>
                </a:solidFill>
                <a:highlight>
                  <a:srgbClr val="FFFF00"/>
                </a:highlight>
              </a:rPr>
              <a:t>weak hypothesis</a:t>
            </a:r>
            <a:r>
              <a:rPr lang="en-US" sz="2250" dirty="0">
                <a:solidFill>
                  <a:srgbClr val="000000"/>
                </a:solidFill>
                <a:highlight>
                  <a:srgbClr val="FFFFFF"/>
                </a:highlight>
              </a:rPr>
              <a:t>) that points in the negative gradient direction.</a:t>
            </a:r>
            <a:endParaRPr sz="2100" dirty="0"/>
          </a:p>
        </p:txBody>
      </p:sp>
      <p:sp>
        <p:nvSpPr>
          <p:cNvPr id="390" name="Google Shape;390;g786482f6ce_0_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36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786482f6ce_0_78"/>
          <p:cNvSpPr txBox="1">
            <a:spLocks noGrp="1"/>
          </p:cNvSpPr>
          <p:nvPr>
            <p:ph type="title"/>
          </p:nvPr>
        </p:nvSpPr>
        <p:spPr>
          <a:xfrm>
            <a:off x="674080" y="161179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Gradient Boosting</a:t>
            </a:r>
            <a:endParaRPr sz="5100"/>
          </a:p>
        </p:txBody>
      </p:sp>
      <p:pic>
        <p:nvPicPr>
          <p:cNvPr id="393" name="Google Shape;393;g786482f6ce_0_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0750" y="886407"/>
            <a:ext cx="5395351" cy="5315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86482f6ce_1_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37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786482f6ce_1_4"/>
          <p:cNvSpPr txBox="1">
            <a:spLocks noGrp="1"/>
          </p:cNvSpPr>
          <p:nvPr>
            <p:ph type="title"/>
          </p:nvPr>
        </p:nvSpPr>
        <p:spPr>
          <a:xfrm>
            <a:off x="275" y="161175"/>
            <a:ext cx="121887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Gradient Boosting</a:t>
            </a:r>
            <a:endParaRPr sz="5100"/>
          </a:p>
        </p:txBody>
      </p:sp>
      <p:sp>
        <p:nvSpPr>
          <p:cNvPr id="401" name="Google Shape;401;g786482f6ce_1_4"/>
          <p:cNvSpPr txBox="1"/>
          <p:nvPr/>
        </p:nvSpPr>
        <p:spPr>
          <a:xfrm>
            <a:off x="75" y="849300"/>
            <a:ext cx="121887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/>
              <a:t>Classification Report</a:t>
            </a:r>
            <a:endParaRPr sz="2700" b="1" u="sng"/>
          </a:p>
        </p:txBody>
      </p:sp>
      <p:pic>
        <p:nvPicPr>
          <p:cNvPr id="402" name="Google Shape;402;g786482f6ce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430" y="1872537"/>
            <a:ext cx="9847999" cy="3309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86482f6ce_1_10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38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786482f6ce_1_106"/>
          <p:cNvSpPr txBox="1">
            <a:spLocks noGrp="1"/>
          </p:cNvSpPr>
          <p:nvPr>
            <p:ph type="title"/>
          </p:nvPr>
        </p:nvSpPr>
        <p:spPr>
          <a:xfrm>
            <a:off x="674080" y="161179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Support Vector Machine(SVM)</a:t>
            </a:r>
            <a:endParaRPr sz="5100"/>
          </a:p>
        </p:txBody>
      </p:sp>
      <p:sp>
        <p:nvSpPr>
          <p:cNvPr id="410" name="Google Shape;410;g786482f6ce_1_106"/>
          <p:cNvSpPr txBox="1"/>
          <p:nvPr/>
        </p:nvSpPr>
        <p:spPr>
          <a:xfrm>
            <a:off x="75" y="849300"/>
            <a:ext cx="121887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57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receiver operating characteristic curve</a:t>
            </a:r>
            <a:endParaRPr sz="1800" b="1" u="sng"/>
          </a:p>
        </p:txBody>
      </p:sp>
      <p:pic>
        <p:nvPicPr>
          <p:cNvPr id="411" name="Google Shape;411;g786482f6ce_1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225" y="1421300"/>
            <a:ext cx="5271368" cy="4562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b051272384_2_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39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b051272384_2_16"/>
          <p:cNvSpPr txBox="1">
            <a:spLocks noGrp="1"/>
          </p:cNvSpPr>
          <p:nvPr>
            <p:ph type="title"/>
          </p:nvPr>
        </p:nvSpPr>
        <p:spPr>
          <a:xfrm>
            <a:off x="674080" y="161179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Comparison</a:t>
            </a:r>
            <a:endParaRPr sz="5100"/>
          </a:p>
        </p:txBody>
      </p:sp>
      <p:pic>
        <p:nvPicPr>
          <p:cNvPr id="418" name="Google Shape;418;gb051272384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802" y="1198975"/>
            <a:ext cx="6671951" cy="47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5948ab2dc_2_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mtClean="0">
                <a:latin typeface="Arial"/>
                <a:ea typeface="Arial"/>
                <a:cs typeface="Arial"/>
                <a:sym typeface="Arial"/>
              </a:rPr>
              <a:t>4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a5948ab2dc_2_10"/>
          <p:cNvSpPr txBox="1">
            <a:spLocks noGrp="1"/>
          </p:cNvSpPr>
          <p:nvPr>
            <p:ph type="title"/>
          </p:nvPr>
        </p:nvSpPr>
        <p:spPr>
          <a:xfrm>
            <a:off x="561374" y="2472521"/>
            <a:ext cx="107124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4700"/>
              <a:t>Introduction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86482f6ce_1_1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40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786482f6ce_1_139"/>
          <p:cNvSpPr txBox="1">
            <a:spLocks noGrp="1"/>
          </p:cNvSpPr>
          <p:nvPr>
            <p:ph type="title"/>
          </p:nvPr>
        </p:nvSpPr>
        <p:spPr>
          <a:xfrm>
            <a:off x="561374" y="2472521"/>
            <a:ext cx="107124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Multi-class classification</a:t>
            </a:r>
            <a:endParaRPr sz="6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86482f6ce_1_1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33" name="Google Shape;433;g786482f6ce_1_1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41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786482f6ce_1_124"/>
          <p:cNvSpPr txBox="1">
            <a:spLocks noGrp="1"/>
          </p:cNvSpPr>
          <p:nvPr>
            <p:ph type="title"/>
          </p:nvPr>
        </p:nvSpPr>
        <p:spPr>
          <a:xfrm>
            <a:off x="674080" y="161179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sz="5100"/>
          </a:p>
        </p:txBody>
      </p:sp>
      <p:sp>
        <p:nvSpPr>
          <p:cNvPr id="435" name="Google Shape;435;g786482f6ce_1_124"/>
          <p:cNvSpPr txBox="1"/>
          <p:nvPr/>
        </p:nvSpPr>
        <p:spPr>
          <a:xfrm>
            <a:off x="75" y="849300"/>
            <a:ext cx="121887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57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  </a:t>
            </a:r>
            <a:r>
              <a:rPr lang="en-US" sz="2200" b="1" u="sng"/>
              <a:t>Classification Report</a:t>
            </a:r>
            <a:endParaRPr sz="2700" b="1" u="sng"/>
          </a:p>
        </p:txBody>
      </p:sp>
      <p:pic>
        <p:nvPicPr>
          <p:cNvPr id="436" name="Google Shape;436;g786482f6ce_1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923" y="1322800"/>
            <a:ext cx="9735299" cy="4212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b051272384_1_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42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b051272384_1_9"/>
          <p:cNvSpPr txBox="1">
            <a:spLocks noGrp="1"/>
          </p:cNvSpPr>
          <p:nvPr>
            <p:ph type="title"/>
          </p:nvPr>
        </p:nvSpPr>
        <p:spPr>
          <a:xfrm>
            <a:off x="674080" y="161179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100">
                <a:latin typeface="Calibri"/>
                <a:ea typeface="Calibri"/>
                <a:cs typeface="Calibri"/>
                <a:sym typeface="Calibri"/>
              </a:rPr>
              <a:t>Naive Bayes classifier</a:t>
            </a:r>
            <a:endParaRPr sz="5100"/>
          </a:p>
        </p:txBody>
      </p:sp>
      <p:sp>
        <p:nvSpPr>
          <p:cNvPr id="444" name="Google Shape;444;gb051272384_1_9"/>
          <p:cNvSpPr txBox="1"/>
          <p:nvPr/>
        </p:nvSpPr>
        <p:spPr>
          <a:xfrm>
            <a:off x="-199625" y="920725"/>
            <a:ext cx="121887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57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  </a:t>
            </a:r>
            <a:r>
              <a:rPr lang="en-US" sz="2200" b="1" u="sng"/>
              <a:t>Classification Report</a:t>
            </a:r>
            <a:endParaRPr sz="2700" b="1" u="sng"/>
          </a:p>
        </p:txBody>
      </p:sp>
      <p:pic>
        <p:nvPicPr>
          <p:cNvPr id="445" name="Google Shape;445;gb051272384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075" y="1771625"/>
            <a:ext cx="8078475" cy="31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b051272384_1_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43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b051272384_1_17"/>
          <p:cNvSpPr txBox="1">
            <a:spLocks noGrp="1"/>
          </p:cNvSpPr>
          <p:nvPr>
            <p:ph type="title"/>
          </p:nvPr>
        </p:nvSpPr>
        <p:spPr>
          <a:xfrm>
            <a:off x="674080" y="161179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Support Vector Machine(SVM)</a:t>
            </a:r>
            <a:endParaRPr sz="5100"/>
          </a:p>
        </p:txBody>
      </p:sp>
      <p:sp>
        <p:nvSpPr>
          <p:cNvPr id="453" name="Google Shape;453;gb051272384_1_17"/>
          <p:cNvSpPr txBox="1"/>
          <p:nvPr/>
        </p:nvSpPr>
        <p:spPr>
          <a:xfrm>
            <a:off x="75" y="849300"/>
            <a:ext cx="121887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57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/>
              <a:t>Classification Report</a:t>
            </a:r>
            <a:endParaRPr sz="2700" b="1" u="sng"/>
          </a:p>
        </p:txBody>
      </p:sp>
      <p:pic>
        <p:nvPicPr>
          <p:cNvPr id="454" name="Google Shape;454;gb051272384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625" y="1934650"/>
            <a:ext cx="8153100" cy="34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86482f6ce_1_1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44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786482f6ce_1_147"/>
          <p:cNvSpPr txBox="1">
            <a:spLocks noGrp="1"/>
          </p:cNvSpPr>
          <p:nvPr>
            <p:ph type="title"/>
          </p:nvPr>
        </p:nvSpPr>
        <p:spPr>
          <a:xfrm>
            <a:off x="75" y="161175"/>
            <a:ext cx="121887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sz="5100"/>
          </a:p>
        </p:txBody>
      </p:sp>
      <p:sp>
        <p:nvSpPr>
          <p:cNvPr id="462" name="Google Shape;462;g786482f6ce_1_147"/>
          <p:cNvSpPr txBox="1"/>
          <p:nvPr/>
        </p:nvSpPr>
        <p:spPr>
          <a:xfrm>
            <a:off x="75" y="849300"/>
            <a:ext cx="121887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/>
              <a:t>Classification Report</a:t>
            </a:r>
            <a:endParaRPr sz="2700" b="1" u="sng"/>
          </a:p>
        </p:txBody>
      </p:sp>
      <p:pic>
        <p:nvPicPr>
          <p:cNvPr id="463" name="Google Shape;463;g786482f6ce_1_147"/>
          <p:cNvPicPr preferRelativeResize="0"/>
          <p:nvPr/>
        </p:nvPicPr>
        <p:blipFill rotWithShape="1">
          <a:blip r:embed="rId3">
            <a:alphaModFix/>
          </a:blip>
          <a:srcRect l="-1030" r="1030"/>
          <a:stretch/>
        </p:blipFill>
        <p:spPr>
          <a:xfrm>
            <a:off x="1171900" y="1374300"/>
            <a:ext cx="9168176" cy="404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86482f6ce_1_1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45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786482f6ce_1_156"/>
          <p:cNvSpPr txBox="1">
            <a:spLocks noGrp="1"/>
          </p:cNvSpPr>
          <p:nvPr>
            <p:ph type="title"/>
          </p:nvPr>
        </p:nvSpPr>
        <p:spPr>
          <a:xfrm>
            <a:off x="275" y="161175"/>
            <a:ext cx="121887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Gradient Boosting</a:t>
            </a:r>
            <a:endParaRPr sz="5100"/>
          </a:p>
        </p:txBody>
      </p:sp>
      <p:sp>
        <p:nvSpPr>
          <p:cNvPr id="471" name="Google Shape;471;g786482f6ce_1_156"/>
          <p:cNvSpPr txBox="1"/>
          <p:nvPr/>
        </p:nvSpPr>
        <p:spPr>
          <a:xfrm>
            <a:off x="75" y="849300"/>
            <a:ext cx="121887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/>
              <a:t>Classification Report</a:t>
            </a:r>
            <a:endParaRPr sz="2700" b="1" u="sng"/>
          </a:p>
        </p:txBody>
      </p:sp>
      <p:pic>
        <p:nvPicPr>
          <p:cNvPr id="472" name="Google Shape;472;g786482f6ce_1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875" y="1743075"/>
            <a:ext cx="9286876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86482f6ce_1_17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46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g786482f6ce_1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49" y="561324"/>
            <a:ext cx="10252683" cy="556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ecf90ebd5_0_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47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ecf90ebd5_0_8"/>
          <p:cNvSpPr txBox="1">
            <a:spLocks noGrp="1"/>
          </p:cNvSpPr>
          <p:nvPr>
            <p:ph type="title"/>
          </p:nvPr>
        </p:nvSpPr>
        <p:spPr>
          <a:xfrm>
            <a:off x="-75" y="361175"/>
            <a:ext cx="121887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Conclusion</a:t>
            </a:r>
            <a:endParaRPr sz="4200"/>
          </a:p>
        </p:txBody>
      </p:sp>
      <p:sp>
        <p:nvSpPr>
          <p:cNvPr id="487" name="Google Shape;487;gaecf90ebd5_0_8"/>
          <p:cNvSpPr txBox="1">
            <a:spLocks noGrp="1"/>
          </p:cNvSpPr>
          <p:nvPr>
            <p:ph type="title" idx="4294967295"/>
          </p:nvPr>
        </p:nvSpPr>
        <p:spPr>
          <a:xfrm>
            <a:off x="641233" y="1301525"/>
            <a:ext cx="10712450" cy="1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After studying different models on the dataset, it is observed that </a:t>
            </a:r>
            <a:r>
              <a:rPr lang="en-US" sz="2700" b="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Gradient boosting </a:t>
            </a:r>
            <a:r>
              <a:rPr lang="en-US" sz="2700" b="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provides us the best results with the accuracy of about </a:t>
            </a:r>
            <a:r>
              <a:rPr lang="en-US" sz="2700" dirty="0">
                <a:latin typeface="Calibri"/>
                <a:ea typeface="Calibri"/>
                <a:cs typeface="Calibri"/>
                <a:sym typeface="Calibri"/>
              </a:rPr>
              <a:t>97.45%</a:t>
            </a:r>
            <a:r>
              <a:rPr lang="en-US" sz="2700" b="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700" b="0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4700" dirty="0"/>
          </a:p>
        </p:txBody>
      </p:sp>
      <p:sp>
        <p:nvSpPr>
          <p:cNvPr id="488" name="Google Shape;488;gaecf90ebd5_0_8"/>
          <p:cNvSpPr txBox="1"/>
          <p:nvPr/>
        </p:nvSpPr>
        <p:spPr>
          <a:xfrm>
            <a:off x="700675" y="2760175"/>
            <a:ext cx="9783900" cy="3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u="sng" dirty="0"/>
              <a:t>Application:</a:t>
            </a:r>
            <a:endParaRPr sz="2100" b="1" u="sng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 dirty="0"/>
              <a:t>This result can be used by the </a:t>
            </a:r>
            <a:r>
              <a:rPr lang="en-US" sz="2100" dirty="0">
                <a:highlight>
                  <a:srgbClr val="FFFF00"/>
                </a:highlight>
              </a:rPr>
              <a:t>government</a:t>
            </a:r>
            <a:r>
              <a:rPr lang="en-US" sz="2100" dirty="0"/>
              <a:t> to get the insight into various details such as, which type of roads are causing accidents.</a:t>
            </a:r>
            <a:endParaRPr sz="21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 dirty="0"/>
              <a:t>Can be used by the insurance companies to follow an </a:t>
            </a:r>
            <a:r>
              <a:rPr lang="en-US" sz="2100" dirty="0">
                <a:highlight>
                  <a:srgbClr val="FFFF00"/>
                </a:highlight>
              </a:rPr>
              <a:t>adaptive</a:t>
            </a:r>
            <a:r>
              <a:rPr lang="en-US" sz="2100" dirty="0"/>
              <a:t> insurance policies.</a:t>
            </a:r>
            <a:endParaRPr sz="21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 dirty="0"/>
              <a:t>This data can be used by the </a:t>
            </a:r>
            <a:r>
              <a:rPr lang="en-US" sz="2100" dirty="0">
                <a:highlight>
                  <a:srgbClr val="FFFF00"/>
                </a:highlight>
              </a:rPr>
              <a:t>policy makers</a:t>
            </a:r>
            <a:r>
              <a:rPr lang="en-US" sz="2100" dirty="0"/>
              <a:t> to decide various factors like speed limits on different roads</a:t>
            </a:r>
            <a:endParaRPr sz="21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 dirty="0"/>
              <a:t>This data can be used by the </a:t>
            </a:r>
            <a:r>
              <a:rPr lang="en-US" sz="2100" dirty="0">
                <a:highlight>
                  <a:srgbClr val="FFFF00"/>
                </a:highlight>
              </a:rPr>
              <a:t>automobile companies</a:t>
            </a:r>
            <a:r>
              <a:rPr lang="en-US" sz="2100" dirty="0"/>
              <a:t> to better design cars for safety based on the factors like most frequent location of impact during an accident</a:t>
            </a:r>
            <a:endParaRPr sz="21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16746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body" idx="1"/>
          </p:nvPr>
        </p:nvSpPr>
        <p:spPr>
          <a:xfrm>
            <a:off x="309675" y="1330200"/>
            <a:ext cx="11569500" cy="4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 i="0">
                <a:latin typeface="Calibri"/>
                <a:ea typeface="Calibri"/>
                <a:cs typeface="Calibri"/>
                <a:sym typeface="Calibri"/>
              </a:rPr>
              <a:t>Every year, road accidents cause thousands of deaths.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We </a:t>
            </a:r>
            <a:r>
              <a:rPr lang="en-US" sz="2200" i="0">
                <a:latin typeface="Calibri"/>
                <a:ea typeface="Calibri"/>
                <a:cs typeface="Calibri"/>
                <a:sym typeface="Calibri"/>
              </a:rPr>
              <a:t>strongly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200" i="0">
                <a:latin typeface="Calibri"/>
                <a:ea typeface="Calibri"/>
                <a:cs typeface="Calibri"/>
                <a:sym typeface="Calibri"/>
              </a:rPr>
              <a:t>elieve that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what we learnt in KDD</a:t>
            </a:r>
            <a:r>
              <a:rPr lang="en-US" sz="2200" i="0">
                <a:latin typeface="Calibri"/>
                <a:ea typeface="Calibri"/>
                <a:cs typeface="Calibri"/>
                <a:sym typeface="Calibri"/>
              </a:rPr>
              <a:t> can be used for good, That's why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we </a:t>
            </a:r>
            <a:r>
              <a:rPr lang="en-US" sz="2200" i="0">
                <a:latin typeface="Calibri"/>
                <a:ea typeface="Calibri"/>
                <a:cs typeface="Calibri"/>
                <a:sym typeface="Calibri"/>
              </a:rPr>
              <a:t>decided to make this contribution.</a:t>
            </a:r>
            <a:endParaRPr sz="2200" i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Risk varies widely from customer to customer, and a deep understanding of different risk factors helps predict the likelihood and </a:t>
            </a:r>
            <a:r>
              <a:rPr lang="en-US" sz="220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cost of insurance claims.</a:t>
            </a:r>
            <a:endParaRPr sz="220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Many factors contribute to the </a:t>
            </a:r>
            <a:r>
              <a:rPr lang="en-US" sz="220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frequency and severity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of accidents including how, where and under what conditions people drive, as well as what they are driving.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•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Insurance covers people’s bodily injury or death for which the insured is responsible.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GOAL: This project predicts the </a:t>
            </a:r>
            <a:r>
              <a:rPr lang="en-US" sz="2200" b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severity of injury</a:t>
            </a: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 based on various characteristics, users, places and vehicles.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8" name="Google Shape;118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688380" y="475504"/>
            <a:ext cx="97353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Overview</a:t>
            </a:r>
            <a:endParaRPr sz="4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5948ab2dc_1_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a5948ab2dc_1_12"/>
          <p:cNvSpPr txBox="1">
            <a:spLocks noGrp="1"/>
          </p:cNvSpPr>
          <p:nvPr>
            <p:ph type="title"/>
          </p:nvPr>
        </p:nvSpPr>
        <p:spPr>
          <a:xfrm>
            <a:off x="1066805" y="261204"/>
            <a:ext cx="97353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4000"/>
              <a:t>Road Map</a:t>
            </a:r>
            <a:endParaRPr/>
          </a:p>
        </p:txBody>
      </p:sp>
      <p:pic>
        <p:nvPicPr>
          <p:cNvPr id="126" name="Google Shape;126;ga5948ab2dc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335154"/>
            <a:ext cx="10239375" cy="4591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7" name="Google Shape;127;ga5948ab2dc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150" y="3345700"/>
            <a:ext cx="263475" cy="5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a5948ab2dc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2200" y="1963800"/>
            <a:ext cx="263475" cy="6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5948ab2dc_1_1"/>
          <p:cNvSpPr txBox="1">
            <a:spLocks noGrp="1"/>
          </p:cNvSpPr>
          <p:nvPr>
            <p:ph type="body" idx="1"/>
          </p:nvPr>
        </p:nvSpPr>
        <p:spPr>
          <a:xfrm>
            <a:off x="302606" y="1123634"/>
            <a:ext cx="11569500" cy="44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500">
                <a:latin typeface="Inter"/>
                <a:ea typeface="Inter"/>
                <a:cs typeface="Inter"/>
                <a:sym typeface="Inter"/>
              </a:rPr>
              <a:t>The dataset contains  about 1-million data entries of the accidents that happened in france between 2005 -2016</a:t>
            </a:r>
            <a:endParaRPr sz="25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500">
                <a:latin typeface="Inter"/>
                <a:ea typeface="Inter"/>
                <a:cs typeface="Inter"/>
                <a:sym typeface="Inter"/>
              </a:rPr>
              <a:t>The dataset consists of 4 different files as mentioned below:</a:t>
            </a:r>
            <a:endParaRPr sz="25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>
              <a:latin typeface="Inter"/>
              <a:ea typeface="Inter"/>
              <a:cs typeface="Inter"/>
              <a:sym typeface="Inter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Inter"/>
              <a:buChar char="•"/>
            </a:pPr>
            <a:r>
              <a:rPr lang="en-US" sz="2500">
                <a:latin typeface="Inter"/>
                <a:ea typeface="Inter"/>
                <a:cs typeface="Inter"/>
                <a:sym typeface="Inter"/>
              </a:rPr>
              <a:t>characteristics.csv</a:t>
            </a:r>
            <a:endParaRPr sz="2500">
              <a:latin typeface="Inter"/>
              <a:ea typeface="Inter"/>
              <a:cs typeface="Inter"/>
              <a:sym typeface="Inter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Inter"/>
              <a:buChar char="•"/>
            </a:pPr>
            <a:r>
              <a:rPr lang="en-US" sz="2500">
                <a:latin typeface="Inter"/>
                <a:ea typeface="Inter"/>
                <a:cs typeface="Inter"/>
                <a:sym typeface="Inter"/>
              </a:rPr>
              <a:t>places.csv</a:t>
            </a:r>
            <a:endParaRPr sz="2500">
              <a:latin typeface="Inter"/>
              <a:ea typeface="Inter"/>
              <a:cs typeface="Inter"/>
              <a:sym typeface="Inter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Inter"/>
              <a:buChar char="•"/>
            </a:pPr>
            <a:r>
              <a:rPr lang="en-US" sz="2500">
                <a:latin typeface="Inter"/>
                <a:ea typeface="Inter"/>
                <a:cs typeface="Inter"/>
                <a:sym typeface="Inter"/>
              </a:rPr>
              <a:t>users.csv</a:t>
            </a:r>
            <a:endParaRPr sz="2500">
              <a:latin typeface="Inter"/>
              <a:ea typeface="Inter"/>
              <a:cs typeface="Inter"/>
              <a:sym typeface="Inter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Inter"/>
              <a:buChar char="•"/>
            </a:pPr>
            <a:r>
              <a:rPr lang="en-US" sz="2500">
                <a:latin typeface="Inter"/>
                <a:ea typeface="Inter"/>
                <a:cs typeface="Inter"/>
                <a:sym typeface="Inter"/>
              </a:rPr>
              <a:t>vehicles.csv</a:t>
            </a:r>
            <a:endParaRPr sz="25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500">
                <a:latin typeface="Inter"/>
                <a:ea typeface="Inter"/>
                <a:cs typeface="Inter"/>
                <a:sym typeface="Inter"/>
              </a:rPr>
              <a:t>Kaggle link: </a:t>
            </a:r>
            <a:r>
              <a:rPr lang="en-US" sz="25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https://www.kaggle.com/ahmedlahlou/accidents-in-france-from-2005-to-2016</a:t>
            </a:r>
            <a:endParaRPr sz="25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" name="Google Shape;134;ga5948ab2dc_1_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a5948ab2dc_1_1"/>
          <p:cNvSpPr txBox="1">
            <a:spLocks noGrp="1"/>
          </p:cNvSpPr>
          <p:nvPr>
            <p:ph type="title"/>
          </p:nvPr>
        </p:nvSpPr>
        <p:spPr>
          <a:xfrm>
            <a:off x="75" y="418350"/>
            <a:ext cx="121887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4000"/>
              <a:t>Dataset Description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5948ab2dc_1_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u="sng"/>
              <a:t>CARACTERISTICS:(15 Attributes)</a:t>
            </a:r>
            <a:endParaRPr sz="18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42" name="Google Shape;142;ga5948ab2dc_1_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a5948ab2dc_1_34"/>
          <p:cNvSpPr txBox="1">
            <a:spLocks noGrp="1"/>
          </p:cNvSpPr>
          <p:nvPr>
            <p:ph type="title"/>
          </p:nvPr>
        </p:nvSpPr>
        <p:spPr>
          <a:xfrm>
            <a:off x="75" y="265950"/>
            <a:ext cx="121887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4000"/>
              <a:t>Attribute Details</a:t>
            </a:r>
            <a:endParaRPr/>
          </a:p>
        </p:txBody>
      </p:sp>
      <p:pic>
        <p:nvPicPr>
          <p:cNvPr id="144" name="Google Shape;144;ga5948ab2dc_1_34"/>
          <p:cNvPicPr preferRelativeResize="0"/>
          <p:nvPr/>
        </p:nvPicPr>
        <p:blipFill rotWithShape="1">
          <a:blip r:embed="rId3">
            <a:alphaModFix/>
          </a:blip>
          <a:srcRect l="1293"/>
          <a:stretch/>
        </p:blipFill>
        <p:spPr>
          <a:xfrm>
            <a:off x="302600" y="2161650"/>
            <a:ext cx="11435503" cy="17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86482f6ce_1_2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u="sng"/>
              <a:t>Places:(18 Attributes)</a:t>
            </a:r>
            <a:endParaRPr sz="18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51" name="Google Shape;151;g786482f6ce_1_2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786482f6ce_1_210"/>
          <p:cNvSpPr txBox="1">
            <a:spLocks noGrp="1"/>
          </p:cNvSpPr>
          <p:nvPr>
            <p:ph type="title"/>
          </p:nvPr>
        </p:nvSpPr>
        <p:spPr>
          <a:xfrm>
            <a:off x="75" y="265950"/>
            <a:ext cx="121887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4000"/>
              <a:t>Attribute Details</a:t>
            </a:r>
            <a:endParaRPr/>
          </a:p>
        </p:txBody>
      </p:sp>
      <p:pic>
        <p:nvPicPr>
          <p:cNvPr id="153" name="Google Shape;153;g786482f6ce_1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20975"/>
            <a:ext cx="12036429" cy="17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786482f6ce_1_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16750"/>
            <a:ext cx="9830498" cy="18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37914</TotalTime>
  <Words>1262</Words>
  <Application>Microsoft Office PowerPoint</Application>
  <PresentationFormat>Custom</PresentationFormat>
  <Paragraphs>266</Paragraphs>
  <Slides>48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48</vt:i4>
      </vt:variant>
    </vt:vector>
  </HeadingPairs>
  <TitlesOfParts>
    <vt:vector size="63" baseType="lpstr">
      <vt:lpstr>Arial</vt:lpstr>
      <vt:lpstr>Calibri</vt:lpstr>
      <vt:lpstr>Century Gothic</vt:lpstr>
      <vt:lpstr>Inter</vt:lpstr>
      <vt:lpstr>Roboto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The Team</vt:lpstr>
      <vt:lpstr>Agenda</vt:lpstr>
      <vt:lpstr>Introduction</vt:lpstr>
      <vt:lpstr>Overview</vt:lpstr>
      <vt:lpstr>Road Map</vt:lpstr>
      <vt:lpstr>Dataset Description</vt:lpstr>
      <vt:lpstr>Attribute Details</vt:lpstr>
      <vt:lpstr>Attribute Details</vt:lpstr>
      <vt:lpstr>Attribute details</vt:lpstr>
      <vt:lpstr>Attribute details</vt:lpstr>
      <vt:lpstr>Exploratory Data Analysis</vt:lpstr>
      <vt:lpstr>Exploratory Data Analysis Data Cleaning </vt:lpstr>
      <vt:lpstr>Exploratory data analysis </vt:lpstr>
      <vt:lpstr>Exploratory data analysis 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Machine Learning Models</vt:lpstr>
      <vt:lpstr>Models Included</vt:lpstr>
      <vt:lpstr>Binary Classification </vt:lpstr>
      <vt:lpstr>Naive Bayes classifier</vt:lpstr>
      <vt:lpstr>Naive Bayes classifier</vt:lpstr>
      <vt:lpstr>Logistic regression</vt:lpstr>
      <vt:lpstr>Logistic regression</vt:lpstr>
      <vt:lpstr>Random Forest</vt:lpstr>
      <vt:lpstr>Random Forest</vt:lpstr>
      <vt:lpstr>Support Vector Machine(SVM)</vt:lpstr>
      <vt:lpstr>Support Vector Machine(SVM)</vt:lpstr>
      <vt:lpstr>Gradient Boosting</vt:lpstr>
      <vt:lpstr>Gradient Boosting</vt:lpstr>
      <vt:lpstr>Support Vector Machine(SVM)</vt:lpstr>
      <vt:lpstr>Comparison</vt:lpstr>
      <vt:lpstr>Multi-class classification</vt:lpstr>
      <vt:lpstr>Logistic regression</vt:lpstr>
      <vt:lpstr>Naive Bayes classifier</vt:lpstr>
      <vt:lpstr>Support Vector Machine(SVM)</vt:lpstr>
      <vt:lpstr>Random Forest</vt:lpstr>
      <vt:lpstr>Gradient Boosting</vt:lpstr>
      <vt:lpstr>PowerPoint Presentation</vt:lpstr>
      <vt:lpstr>After studying different models on the dataset, it is observed that Gradient boosting  provides us the best results with the accuracy of about 97.45%.  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devangi rajput</cp:lastModifiedBy>
  <cp:revision>973</cp:revision>
  <cp:lastPrinted>2016-08-09T14:57:31Z</cp:lastPrinted>
  <dcterms:created xsi:type="dcterms:W3CDTF">2013-11-01T14:42:31Z</dcterms:created>
  <dcterms:modified xsi:type="dcterms:W3CDTF">2020-12-09T13:55:19Z</dcterms:modified>
</cp:coreProperties>
</file>